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4"/>
  </p:notesMasterIdLst>
  <p:sldIdLst>
    <p:sldId id="315" r:id="rId5"/>
    <p:sldId id="538" r:id="rId6"/>
    <p:sldId id="539" r:id="rId7"/>
    <p:sldId id="540" r:id="rId8"/>
    <p:sldId id="541" r:id="rId9"/>
    <p:sldId id="542" r:id="rId10"/>
    <p:sldId id="543" r:id="rId11"/>
    <p:sldId id="544" r:id="rId12"/>
    <p:sldId id="545" r:id="rId13"/>
    <p:sldId id="529" r:id="rId14"/>
    <p:sldId id="533" r:id="rId15"/>
    <p:sldId id="534" r:id="rId16"/>
    <p:sldId id="530" r:id="rId17"/>
    <p:sldId id="535" r:id="rId18"/>
    <p:sldId id="531" r:id="rId19"/>
    <p:sldId id="532" r:id="rId20"/>
    <p:sldId id="536" r:id="rId21"/>
    <p:sldId id="537" r:id="rId22"/>
    <p:sldId id="464" r:id="rId23"/>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FF"/>
    <a:srgbClr val="FF0066"/>
    <a:srgbClr val="660033"/>
    <a:srgbClr val="9933FF"/>
    <a:srgbClr val="D44106"/>
    <a:srgbClr val="66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900" autoAdjust="0"/>
    <p:restoredTop sz="94728" autoAdjust="0"/>
  </p:normalViewPr>
  <p:slideViewPr>
    <p:cSldViewPr>
      <p:cViewPr varScale="1">
        <p:scale>
          <a:sx n="70" d="100"/>
          <a:sy n="70" d="100"/>
        </p:scale>
        <p:origin x="-15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cs typeface="Arial" pitchFamily="34" charset="0"/>
              </a:defRPr>
            </a:lvl1pPr>
          </a:lstStyle>
          <a:p>
            <a:pPr>
              <a:defRPr/>
            </a:pPr>
            <a:endParaRPr lang="en-US"/>
          </a:p>
        </p:txBody>
      </p:sp>
      <p:sp>
        <p:nvSpPr>
          <p:cNvPr id="481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cs typeface="Arial" pitchFamily="34" charset="0"/>
              </a:defRPr>
            </a:lvl1pPr>
          </a:lstStyle>
          <a:p>
            <a:pPr>
              <a:defRPr/>
            </a:pPr>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481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cs typeface="Arial" pitchFamily="34" charset="0"/>
              </a:defRPr>
            </a:lvl1pPr>
          </a:lstStyle>
          <a:p>
            <a:pPr>
              <a:defRPr/>
            </a:pPr>
            <a:endParaRPr lang="en-US"/>
          </a:p>
        </p:txBody>
      </p:sp>
      <p:sp>
        <p:nvSpPr>
          <p:cNvPr id="481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cs typeface="Tahoma" pitchFamily="34" charset="0"/>
              </a:defRPr>
            </a:lvl1pPr>
          </a:lstStyle>
          <a:p>
            <a:pPr>
              <a:defRPr/>
            </a:pPr>
            <a:fld id="{72307F4D-65DD-4065-B371-3D7DAA281056}" type="slidenum">
              <a:rPr lang="ar-SA"/>
              <a:pPr>
                <a:defRPr/>
              </a:pPr>
              <a:t>‹#›</a:t>
            </a:fld>
            <a:endParaRPr lang="en-US" dirty="0"/>
          </a:p>
        </p:txBody>
      </p:sp>
    </p:spTree>
    <p:extLst>
      <p:ext uri="{BB962C8B-B14F-4D97-AF65-F5344CB8AC3E}">
        <p14:creationId xmlns:p14="http://schemas.microsoft.com/office/powerpoint/2010/main" val="828965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Tahoma"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BH"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332B2EF-981E-412E-8896-7D84A0523AC0}" type="slidenum">
              <a:rPr lang="ar-SA" smtClean="0">
                <a:cs typeface="Tahoma" pitchFamily="34" charset="0"/>
              </a:rPr>
              <a:pPr eaLnBrk="1" hangingPunct="1"/>
              <a:t>1</a:t>
            </a:fld>
            <a:endParaRPr lang="en-US" smtClean="0">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856D448-1019-4BCC-9CA7-E9383DEF08EA}" type="slidenum">
              <a:rPr lang="ar-SA"/>
              <a:pPr>
                <a:defRPr/>
              </a:pPr>
              <a:t>‹#›</a:t>
            </a:fld>
            <a:endParaRPr lang="en-US" dirty="0"/>
          </a:p>
        </p:txBody>
      </p:sp>
    </p:spTree>
    <p:extLst>
      <p:ext uri="{BB962C8B-B14F-4D97-AF65-F5344CB8AC3E}">
        <p14:creationId xmlns:p14="http://schemas.microsoft.com/office/powerpoint/2010/main" val="2239487506"/>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39E30-C7E2-4BE5-AE53-3AAF1B3B1384}" type="slidenum">
              <a:rPr lang="ar-SA"/>
              <a:pPr>
                <a:defRPr/>
              </a:pPr>
              <a:t>‹#›</a:t>
            </a:fld>
            <a:endParaRPr lang="en-US" dirty="0"/>
          </a:p>
        </p:txBody>
      </p:sp>
    </p:spTree>
    <p:extLst>
      <p:ext uri="{BB962C8B-B14F-4D97-AF65-F5344CB8AC3E}">
        <p14:creationId xmlns:p14="http://schemas.microsoft.com/office/powerpoint/2010/main" val="2974648480"/>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79438"/>
            <a:ext cx="2057400" cy="52117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5794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991E97-4444-4D21-95CD-426AC00DA5B1}" type="slidenum">
              <a:rPr lang="ar-SA"/>
              <a:pPr>
                <a:defRPr/>
              </a:pPr>
              <a:t>‹#›</a:t>
            </a:fld>
            <a:endParaRPr lang="en-US" dirty="0"/>
          </a:p>
        </p:txBody>
      </p:sp>
    </p:spTree>
    <p:extLst>
      <p:ext uri="{BB962C8B-B14F-4D97-AF65-F5344CB8AC3E}">
        <p14:creationId xmlns:p14="http://schemas.microsoft.com/office/powerpoint/2010/main" val="1124968833"/>
      </p:ext>
    </p:extLst>
  </p:cSld>
  <p:clrMapOvr>
    <a:masterClrMapping/>
  </p:clrMapOvr>
  <p:transition>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1143000"/>
          </a:xfrm>
        </p:spPr>
        <p:txBody>
          <a:bodyPr/>
          <a:lstStyle/>
          <a:p>
            <a:r>
              <a:rPr lang="en-US" smtClean="0"/>
              <a:t>Click to edit Master title style</a:t>
            </a:r>
            <a:endParaRPr lang="ar-EG"/>
          </a:p>
        </p:txBody>
      </p:sp>
      <p:sp>
        <p:nvSpPr>
          <p:cNvPr id="3" name="Text Placeholder 2"/>
          <p:cNvSpPr>
            <a:spLocks noGrp="1"/>
          </p:cNvSpPr>
          <p:nvPr>
            <p:ph type="body" sz="half" idx="1"/>
          </p:nvPr>
        </p:nvSpPr>
        <p:spPr>
          <a:xfrm>
            <a:off x="457200" y="19050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9050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F70650-7D2B-4CB2-8B2B-1B17DE96534C}" type="slidenum">
              <a:rPr lang="ar-SA"/>
              <a:pPr>
                <a:defRPr/>
              </a:pPr>
              <a:t>‹#›</a:t>
            </a:fld>
            <a:endParaRPr lang="en-US" dirty="0"/>
          </a:p>
        </p:txBody>
      </p:sp>
    </p:spTree>
    <p:extLst>
      <p:ext uri="{BB962C8B-B14F-4D97-AF65-F5344CB8AC3E}">
        <p14:creationId xmlns:p14="http://schemas.microsoft.com/office/powerpoint/2010/main" val="8521225"/>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6FB5A5-327C-4807-A1DC-37E182B2A2F3}" type="slidenum">
              <a:rPr lang="ar-SA"/>
              <a:pPr>
                <a:defRPr/>
              </a:pPr>
              <a:t>‹#›</a:t>
            </a:fld>
            <a:endParaRPr lang="en-US" dirty="0"/>
          </a:p>
        </p:txBody>
      </p:sp>
    </p:spTree>
    <p:extLst>
      <p:ext uri="{BB962C8B-B14F-4D97-AF65-F5344CB8AC3E}">
        <p14:creationId xmlns:p14="http://schemas.microsoft.com/office/powerpoint/2010/main" val="3688523832"/>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7CBD2A-F4C5-4ACF-8147-80227D6D2C61}" type="slidenum">
              <a:rPr lang="ar-SA"/>
              <a:pPr>
                <a:defRPr/>
              </a:pPr>
              <a:t>‹#›</a:t>
            </a:fld>
            <a:endParaRPr lang="en-US" dirty="0"/>
          </a:p>
        </p:txBody>
      </p:sp>
    </p:spTree>
    <p:extLst>
      <p:ext uri="{BB962C8B-B14F-4D97-AF65-F5344CB8AC3E}">
        <p14:creationId xmlns:p14="http://schemas.microsoft.com/office/powerpoint/2010/main" val="3083979792"/>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A9BE8D-3CE7-4C65-B796-2832AA49EA92}" type="slidenum">
              <a:rPr lang="ar-SA"/>
              <a:pPr>
                <a:defRPr/>
              </a:pPr>
              <a:t>‹#›</a:t>
            </a:fld>
            <a:endParaRPr lang="en-US" dirty="0"/>
          </a:p>
        </p:txBody>
      </p:sp>
    </p:spTree>
    <p:extLst>
      <p:ext uri="{BB962C8B-B14F-4D97-AF65-F5344CB8AC3E}">
        <p14:creationId xmlns:p14="http://schemas.microsoft.com/office/powerpoint/2010/main" val="4066532695"/>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386AB-22A4-47EB-AAD3-111653CE6ED9}" type="slidenum">
              <a:rPr lang="ar-SA"/>
              <a:pPr>
                <a:defRPr/>
              </a:pPr>
              <a:t>‹#›</a:t>
            </a:fld>
            <a:endParaRPr lang="en-US" dirty="0"/>
          </a:p>
        </p:txBody>
      </p:sp>
    </p:spTree>
    <p:extLst>
      <p:ext uri="{BB962C8B-B14F-4D97-AF65-F5344CB8AC3E}">
        <p14:creationId xmlns:p14="http://schemas.microsoft.com/office/powerpoint/2010/main" val="3466847389"/>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534D8-D8C7-40BD-BD62-30EC30DB6C52}" type="slidenum">
              <a:rPr lang="ar-SA"/>
              <a:pPr>
                <a:defRPr/>
              </a:pPr>
              <a:t>‹#›</a:t>
            </a:fld>
            <a:endParaRPr lang="en-US" dirty="0"/>
          </a:p>
        </p:txBody>
      </p:sp>
    </p:spTree>
    <p:extLst>
      <p:ext uri="{BB962C8B-B14F-4D97-AF65-F5344CB8AC3E}">
        <p14:creationId xmlns:p14="http://schemas.microsoft.com/office/powerpoint/2010/main" val="4100918799"/>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FD436BD-0678-48C4-83E7-874AF617CBE2}" type="slidenum">
              <a:rPr lang="ar-SA"/>
              <a:pPr>
                <a:defRPr/>
              </a:pPr>
              <a:t>‹#›</a:t>
            </a:fld>
            <a:endParaRPr lang="en-US" dirty="0"/>
          </a:p>
        </p:txBody>
      </p:sp>
    </p:spTree>
    <p:extLst>
      <p:ext uri="{BB962C8B-B14F-4D97-AF65-F5344CB8AC3E}">
        <p14:creationId xmlns:p14="http://schemas.microsoft.com/office/powerpoint/2010/main" val="1510745003"/>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76D37E-2243-46CA-8BC8-D9D4075BBCCE}" type="slidenum">
              <a:rPr lang="ar-SA"/>
              <a:pPr>
                <a:defRPr/>
              </a:pPr>
              <a:t>‹#›</a:t>
            </a:fld>
            <a:endParaRPr lang="en-US" dirty="0"/>
          </a:p>
        </p:txBody>
      </p:sp>
    </p:spTree>
    <p:extLst>
      <p:ext uri="{BB962C8B-B14F-4D97-AF65-F5344CB8AC3E}">
        <p14:creationId xmlns:p14="http://schemas.microsoft.com/office/powerpoint/2010/main" val="887045755"/>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39C70-BDA0-4C43-9ABE-2C7272EE4788}" type="slidenum">
              <a:rPr lang="ar-SA"/>
              <a:pPr>
                <a:defRPr/>
              </a:pPr>
              <a:t>‹#›</a:t>
            </a:fld>
            <a:endParaRPr lang="en-US" dirty="0"/>
          </a:p>
        </p:txBody>
      </p:sp>
    </p:spTree>
    <p:extLst>
      <p:ext uri="{BB962C8B-B14F-4D97-AF65-F5344CB8AC3E}">
        <p14:creationId xmlns:p14="http://schemas.microsoft.com/office/powerpoint/2010/main" val="4159267512"/>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AFF8A">
            <a:alpha val="78038"/>
          </a:srgbClr>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5794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solidFill>
                  <a:schemeClr val="tx2"/>
                </a:solidFill>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200">
                <a:solidFill>
                  <a:schemeClr val="tx2"/>
                </a:solidFill>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solidFill>
                  <a:schemeClr val="tx2"/>
                </a:solidFill>
                <a:cs typeface="Arial" pitchFamily="34" charset="0"/>
              </a:defRPr>
            </a:lvl1pPr>
          </a:lstStyle>
          <a:p>
            <a:pPr>
              <a:defRPr/>
            </a:pPr>
            <a:fld id="{C13B3D6B-AD60-4A6C-9752-8CF70B048ACA}" type="slidenum">
              <a:rPr lang="ar-SA"/>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2"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transition>
    <p:newsflash/>
  </p:transition>
  <p:timing>
    <p:tnLst>
      <p:par>
        <p:cTn id="1" dur="indefinite" restart="never" nodeType="tmRoot"/>
      </p:par>
    </p:tnLst>
  </p:timing>
  <p:txStyles>
    <p:titleStyle>
      <a:lvl1pPr algn="ctr" rtl="1" fontAlgn="base">
        <a:spcBef>
          <a:spcPct val="0"/>
        </a:spcBef>
        <a:spcAft>
          <a:spcPct val="0"/>
        </a:spcAft>
        <a:defRPr sz="3800">
          <a:solidFill>
            <a:schemeClr val="tx2"/>
          </a:solidFill>
          <a:latin typeface="+mj-lt"/>
          <a:ea typeface="+mj-ea"/>
          <a:cs typeface="+mj-cs"/>
        </a:defRPr>
      </a:lvl1pPr>
      <a:lvl2pPr algn="ctr" rtl="1" fontAlgn="base">
        <a:spcBef>
          <a:spcPct val="0"/>
        </a:spcBef>
        <a:spcAft>
          <a:spcPct val="0"/>
        </a:spcAft>
        <a:defRPr sz="3800">
          <a:solidFill>
            <a:schemeClr val="tx2"/>
          </a:solidFill>
          <a:latin typeface="Tahoma" pitchFamily="34" charset="0"/>
        </a:defRPr>
      </a:lvl2pPr>
      <a:lvl3pPr algn="ctr" rtl="1" fontAlgn="base">
        <a:spcBef>
          <a:spcPct val="0"/>
        </a:spcBef>
        <a:spcAft>
          <a:spcPct val="0"/>
        </a:spcAft>
        <a:defRPr sz="3800">
          <a:solidFill>
            <a:schemeClr val="tx2"/>
          </a:solidFill>
          <a:latin typeface="Tahoma" pitchFamily="34" charset="0"/>
        </a:defRPr>
      </a:lvl3pPr>
      <a:lvl4pPr algn="ctr" rtl="1" fontAlgn="base">
        <a:spcBef>
          <a:spcPct val="0"/>
        </a:spcBef>
        <a:spcAft>
          <a:spcPct val="0"/>
        </a:spcAft>
        <a:defRPr sz="3800">
          <a:solidFill>
            <a:schemeClr val="tx2"/>
          </a:solidFill>
          <a:latin typeface="Tahoma" pitchFamily="34" charset="0"/>
        </a:defRPr>
      </a:lvl4pPr>
      <a:lvl5pPr algn="ctr" rtl="1" fontAlgn="base">
        <a:spcBef>
          <a:spcPct val="0"/>
        </a:spcBef>
        <a:spcAft>
          <a:spcPct val="0"/>
        </a:spcAft>
        <a:defRPr sz="3800">
          <a:solidFill>
            <a:schemeClr val="tx2"/>
          </a:solidFill>
          <a:latin typeface="Tahoma" pitchFamily="34" charset="0"/>
        </a:defRPr>
      </a:lvl5pPr>
      <a:lvl6pPr marL="457200" algn="ctr" rtl="1" eaLnBrk="1" fontAlgn="base" hangingPunct="1">
        <a:spcBef>
          <a:spcPct val="0"/>
        </a:spcBef>
        <a:spcAft>
          <a:spcPct val="0"/>
        </a:spcAft>
        <a:defRPr sz="3800">
          <a:solidFill>
            <a:schemeClr val="tx2"/>
          </a:solidFill>
          <a:latin typeface="Tahoma" pitchFamily="34" charset="0"/>
        </a:defRPr>
      </a:lvl6pPr>
      <a:lvl7pPr marL="914400" algn="ctr" rtl="1" eaLnBrk="1" fontAlgn="base" hangingPunct="1">
        <a:spcBef>
          <a:spcPct val="0"/>
        </a:spcBef>
        <a:spcAft>
          <a:spcPct val="0"/>
        </a:spcAft>
        <a:defRPr sz="3800">
          <a:solidFill>
            <a:schemeClr val="tx2"/>
          </a:solidFill>
          <a:latin typeface="Tahoma" pitchFamily="34" charset="0"/>
        </a:defRPr>
      </a:lvl7pPr>
      <a:lvl8pPr marL="1371600" algn="ctr" rtl="1" eaLnBrk="1" fontAlgn="base" hangingPunct="1">
        <a:spcBef>
          <a:spcPct val="0"/>
        </a:spcBef>
        <a:spcAft>
          <a:spcPct val="0"/>
        </a:spcAft>
        <a:defRPr sz="3800">
          <a:solidFill>
            <a:schemeClr val="tx2"/>
          </a:solidFill>
          <a:latin typeface="Tahoma" pitchFamily="34" charset="0"/>
        </a:defRPr>
      </a:lvl8pPr>
      <a:lvl9pPr marL="1828800" algn="ctr" rtl="1" eaLnBrk="1" fontAlgn="base" hangingPunct="1">
        <a:spcBef>
          <a:spcPct val="0"/>
        </a:spcBef>
        <a:spcAft>
          <a:spcPct val="0"/>
        </a:spcAft>
        <a:defRPr sz="3800">
          <a:solidFill>
            <a:schemeClr val="tx2"/>
          </a:solidFill>
          <a:latin typeface="Tahoma" pitchFamily="34" charset="0"/>
        </a:defRPr>
      </a:lvl9pPr>
    </p:titleStyle>
    <p:bodyStyle>
      <a:lvl1pPr marL="342900" indent="-342900" algn="r" rtl="1" fontAlgn="base">
        <a:spcBef>
          <a:spcPct val="20000"/>
        </a:spcBef>
        <a:spcAft>
          <a:spcPct val="0"/>
        </a:spcAft>
        <a:buChar char="•"/>
        <a:defRPr sz="3000">
          <a:solidFill>
            <a:schemeClr val="tx2"/>
          </a:solidFill>
          <a:latin typeface="+mn-lt"/>
          <a:ea typeface="+mn-ea"/>
          <a:cs typeface="+mn-cs"/>
        </a:defRPr>
      </a:lvl1pPr>
      <a:lvl2pPr marL="742950" indent="-285750" algn="r" rtl="1" fontAlgn="base">
        <a:spcBef>
          <a:spcPct val="20000"/>
        </a:spcBef>
        <a:spcAft>
          <a:spcPct val="0"/>
        </a:spcAft>
        <a:buChar char="–"/>
        <a:defRPr sz="2800">
          <a:solidFill>
            <a:schemeClr val="tx2"/>
          </a:solidFill>
          <a:latin typeface="+mn-lt"/>
        </a:defRPr>
      </a:lvl2pPr>
      <a:lvl3pPr marL="1143000" indent="-228600" algn="r" rtl="1" fontAlgn="base">
        <a:spcBef>
          <a:spcPct val="20000"/>
        </a:spcBef>
        <a:spcAft>
          <a:spcPct val="0"/>
        </a:spcAft>
        <a:buChar char="•"/>
        <a:defRPr sz="2400">
          <a:solidFill>
            <a:schemeClr val="tx2"/>
          </a:solidFill>
          <a:latin typeface="+mn-lt"/>
        </a:defRPr>
      </a:lvl3pPr>
      <a:lvl4pPr marL="1600200" indent="-228600" algn="r" rtl="1" fontAlgn="base">
        <a:spcBef>
          <a:spcPct val="20000"/>
        </a:spcBef>
        <a:spcAft>
          <a:spcPct val="0"/>
        </a:spcAft>
        <a:buChar char="–"/>
        <a:defRPr sz="2000">
          <a:solidFill>
            <a:schemeClr val="tx2"/>
          </a:solidFill>
          <a:latin typeface="+mn-lt"/>
        </a:defRPr>
      </a:lvl4pPr>
      <a:lvl5pPr marL="2057400" indent="-228600" algn="r" rtl="1" fontAlgn="base">
        <a:spcBef>
          <a:spcPct val="20000"/>
        </a:spcBef>
        <a:spcAft>
          <a:spcPct val="0"/>
        </a:spcAft>
        <a:buChar char="»"/>
        <a:defRPr sz="2000">
          <a:solidFill>
            <a:schemeClr val="tx2"/>
          </a:solidFill>
          <a:latin typeface="+mn-lt"/>
        </a:defRPr>
      </a:lvl5pPr>
      <a:lvl6pPr marL="2514600" indent="-228600" algn="r" rtl="1" eaLnBrk="1" fontAlgn="base" hangingPunct="1">
        <a:spcBef>
          <a:spcPct val="20000"/>
        </a:spcBef>
        <a:spcAft>
          <a:spcPct val="0"/>
        </a:spcAft>
        <a:buChar char="»"/>
        <a:defRPr sz="2000">
          <a:solidFill>
            <a:schemeClr val="tx2"/>
          </a:solidFill>
          <a:latin typeface="+mn-lt"/>
        </a:defRPr>
      </a:lvl6pPr>
      <a:lvl7pPr marL="2971800" indent="-228600" algn="r" rtl="1" eaLnBrk="1" fontAlgn="base" hangingPunct="1">
        <a:spcBef>
          <a:spcPct val="20000"/>
        </a:spcBef>
        <a:spcAft>
          <a:spcPct val="0"/>
        </a:spcAft>
        <a:buChar char="»"/>
        <a:defRPr sz="2000">
          <a:solidFill>
            <a:schemeClr val="tx2"/>
          </a:solidFill>
          <a:latin typeface="+mn-lt"/>
        </a:defRPr>
      </a:lvl7pPr>
      <a:lvl8pPr marL="3429000" indent="-228600" algn="r" rtl="1" eaLnBrk="1" fontAlgn="base" hangingPunct="1">
        <a:spcBef>
          <a:spcPct val="20000"/>
        </a:spcBef>
        <a:spcAft>
          <a:spcPct val="0"/>
        </a:spcAft>
        <a:buChar char="»"/>
        <a:defRPr sz="2000">
          <a:solidFill>
            <a:schemeClr val="tx2"/>
          </a:solidFill>
          <a:latin typeface="+mn-lt"/>
        </a:defRPr>
      </a:lvl8pPr>
      <a:lvl9pPr marL="3886200" indent="-228600" algn="r" rtl="1" eaLnBrk="1" fontAlgn="base" hangingPunct="1">
        <a:spcBef>
          <a:spcPct val="20000"/>
        </a:spcBef>
        <a:spcAft>
          <a:spcPct val="0"/>
        </a:spcAft>
        <a:buChar char="»"/>
        <a:defRPr sz="2000">
          <a:solidFill>
            <a:schemeClr val="tx2"/>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5">
          <a:fgClr>
            <a:srgbClr val="FF66FF"/>
          </a:fgClr>
          <a:bgClr>
            <a:srgbClr val="FF0066"/>
          </a:bgClr>
        </a:patt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17025" y="2060848"/>
            <a:ext cx="8161659"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6600" b="1" dirty="0" smtClean="0"/>
              <a:t>Research </a:t>
            </a:r>
            <a:r>
              <a:rPr lang="en-US" sz="6600" b="1" dirty="0" smtClean="0"/>
              <a:t>Seminar</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52936"/>
            <a:ext cx="8229600" cy="1143000"/>
          </a:xfrm>
        </p:spPr>
        <p:txBody>
          <a:bodyPr/>
          <a:lstStyle/>
          <a:p>
            <a:r>
              <a:rPr lang="en-US" b="1" dirty="0" smtClean="0">
                <a:solidFill>
                  <a:srgbClr val="FF0000"/>
                </a:solidFill>
              </a:rPr>
              <a:t> </a:t>
            </a:r>
            <a:r>
              <a:rPr lang="en-US" b="1" dirty="0">
                <a:solidFill>
                  <a:srgbClr val="FF0000"/>
                </a:solidFill>
              </a:rPr>
              <a:t>Plagiarism and self-plagiarism</a:t>
            </a:r>
            <a:br>
              <a:rPr lang="en-US" b="1" dirty="0">
                <a:solidFill>
                  <a:srgbClr val="FF0000"/>
                </a:solidFill>
              </a:rPr>
            </a:br>
            <a:endParaRPr lang="ar-BH" b="1" dirty="0">
              <a:solidFill>
                <a:srgbClr val="FF0000"/>
              </a:solidFill>
            </a:endParaRPr>
          </a:p>
        </p:txBody>
      </p:sp>
    </p:spTree>
    <p:extLst>
      <p:ext uri="{BB962C8B-B14F-4D97-AF65-F5344CB8AC3E}">
        <p14:creationId xmlns:p14="http://schemas.microsoft.com/office/powerpoint/2010/main" val="524206899"/>
      </p:ext>
    </p:extLst>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229600" cy="3886200"/>
          </a:xfrm>
        </p:spPr>
        <p:txBody>
          <a:bodyPr/>
          <a:lstStyle/>
          <a:p>
            <a:pPr algn="just" rtl="0" eaLnBrk="0" hangingPunct="0">
              <a:buFont typeface="Wingdings" pitchFamily="2" charset="2"/>
              <a:buChar char="v"/>
            </a:pPr>
            <a:r>
              <a:rPr lang="en-US" sz="3200" b="1" kern="1200" dirty="0">
                <a:solidFill>
                  <a:schemeClr val="tx1"/>
                </a:solidFill>
                <a:latin typeface="Times New Roman" pitchFamily="18" charset="0"/>
                <a:cs typeface="Times New Roman" pitchFamily="18" charset="0"/>
              </a:rPr>
              <a:t>Plagiarism is unauthorized appropriation of other people’s ideas, processes or text without giving correct credit and with </a:t>
            </a:r>
            <a:r>
              <a:rPr lang="en-US" sz="3200" b="1" kern="1200" dirty="0" smtClean="0">
                <a:solidFill>
                  <a:schemeClr val="tx1"/>
                </a:solidFill>
                <a:latin typeface="Times New Roman" pitchFamily="18" charset="0"/>
                <a:cs typeface="Times New Roman" pitchFamily="18" charset="0"/>
              </a:rPr>
              <a:t>intention to </a:t>
            </a:r>
            <a:r>
              <a:rPr lang="en-US" sz="3200" b="1" kern="1200" dirty="0">
                <a:solidFill>
                  <a:schemeClr val="tx1"/>
                </a:solidFill>
                <a:latin typeface="Times New Roman" pitchFamily="18" charset="0"/>
                <a:cs typeface="Times New Roman" pitchFamily="18" charset="0"/>
              </a:rPr>
              <a:t>present it as own property. Appropriation of own published ideas or text and passing it as original is </a:t>
            </a:r>
            <a:r>
              <a:rPr lang="en-US" sz="3200" b="1" kern="1200" dirty="0" smtClean="0">
                <a:solidFill>
                  <a:schemeClr val="tx1"/>
                </a:solidFill>
                <a:latin typeface="Times New Roman" pitchFamily="18" charset="0"/>
                <a:cs typeface="Times New Roman" pitchFamily="18" charset="0"/>
              </a:rPr>
              <a:t>denominated  self-plagiarism and </a:t>
            </a:r>
            <a:r>
              <a:rPr lang="en-US" sz="3200" b="1" kern="1200" dirty="0">
                <a:solidFill>
                  <a:schemeClr val="tx1"/>
                </a:solidFill>
                <a:latin typeface="Times New Roman" pitchFamily="18" charset="0"/>
                <a:cs typeface="Times New Roman" pitchFamily="18" charset="0"/>
              </a:rPr>
              <a:t>considered as bad as plagiarism. </a:t>
            </a:r>
            <a:endParaRPr lang="ar-BH" sz="32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77782834"/>
      </p:ext>
    </p:extLst>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112568"/>
          </a:xfrm>
        </p:spPr>
        <p:txBody>
          <a:bodyPr/>
          <a:lstStyle/>
          <a:p>
            <a:pPr algn="just" rtl="0" eaLnBrk="0" hangingPunct="0">
              <a:buFont typeface="Wingdings" pitchFamily="2" charset="2"/>
              <a:buChar char="v"/>
            </a:pPr>
            <a:r>
              <a:rPr lang="en-US" sz="2800" b="1" kern="1200" dirty="0">
                <a:solidFill>
                  <a:schemeClr val="tx1"/>
                </a:solidFill>
                <a:latin typeface="Times New Roman" pitchFamily="18" charset="0"/>
                <a:cs typeface="Times New Roman" pitchFamily="18" charset="0"/>
              </a:rPr>
              <a:t>The frequency of plagiarism is increasing and development of information </a:t>
            </a:r>
            <a:r>
              <a:rPr lang="en-US" sz="2800" b="1" kern="1200" dirty="0" smtClean="0">
                <a:solidFill>
                  <a:schemeClr val="tx1"/>
                </a:solidFill>
                <a:latin typeface="Times New Roman" pitchFamily="18" charset="0"/>
                <a:cs typeface="Times New Roman" pitchFamily="18" charset="0"/>
              </a:rPr>
              <a:t>and communication </a:t>
            </a:r>
            <a:r>
              <a:rPr lang="en-US" sz="2800" b="1" kern="1200" dirty="0">
                <a:solidFill>
                  <a:schemeClr val="tx1"/>
                </a:solidFill>
                <a:latin typeface="Times New Roman" pitchFamily="18" charset="0"/>
                <a:cs typeface="Times New Roman" pitchFamily="18" charset="0"/>
              </a:rPr>
              <a:t>technologies facilitates it, but simultaneously, thanks to the same technology, plagiarism detection software </a:t>
            </a:r>
            <a:r>
              <a:rPr lang="en-US" sz="2800" b="1" kern="1200" dirty="0" smtClean="0">
                <a:solidFill>
                  <a:schemeClr val="tx1"/>
                </a:solidFill>
                <a:latin typeface="Times New Roman" pitchFamily="18" charset="0"/>
                <a:cs typeface="Times New Roman" pitchFamily="18" charset="0"/>
              </a:rPr>
              <a:t>is Developing.</a:t>
            </a:r>
            <a:endParaRPr lang="en-US" sz="2800" b="1" kern="1200" dirty="0">
              <a:solidFill>
                <a:schemeClr val="tx1"/>
              </a:solidFill>
              <a:latin typeface="Times New Roman" pitchFamily="18" charset="0"/>
              <a:cs typeface="Times New Roman" pitchFamily="18" charset="0"/>
            </a:endParaRPr>
          </a:p>
          <a:p>
            <a:pPr algn="just" rtl="0" eaLnBrk="0" hangingPunct="0">
              <a:buFont typeface="Wingdings" pitchFamily="2" charset="2"/>
              <a:buChar char="v"/>
            </a:pPr>
            <a:r>
              <a:rPr lang="en-US" sz="2800" b="1" kern="1200" dirty="0">
                <a:solidFill>
                  <a:schemeClr val="tx1"/>
                </a:solidFill>
                <a:latin typeface="Times New Roman" pitchFamily="18" charset="0"/>
                <a:cs typeface="Times New Roman" pitchFamily="18" charset="0"/>
              </a:rPr>
              <a:t>Within academia, plagiarism by students</a:t>
            </a:r>
            <a:r>
              <a:rPr lang="en-US" sz="2800" b="1" kern="1200" dirty="0" smtClean="0">
                <a:solidFill>
                  <a:schemeClr val="tx1"/>
                </a:solidFill>
                <a:latin typeface="Times New Roman" pitchFamily="18" charset="0"/>
                <a:cs typeface="Times New Roman" pitchFamily="18" charset="0"/>
              </a:rPr>
              <a:t>, professors</a:t>
            </a:r>
            <a:r>
              <a:rPr lang="en-US" sz="2800" b="1" kern="1200" dirty="0">
                <a:solidFill>
                  <a:schemeClr val="tx1"/>
                </a:solidFill>
                <a:latin typeface="Times New Roman" pitchFamily="18" charset="0"/>
                <a:cs typeface="Times New Roman" pitchFamily="18" charset="0"/>
              </a:rPr>
              <a:t>, or researchers is considered academic dishonesty or academic fraud, </a:t>
            </a:r>
            <a:r>
              <a:rPr lang="en-US" sz="2800" b="1" kern="1200" dirty="0" smtClean="0">
                <a:solidFill>
                  <a:schemeClr val="tx1"/>
                </a:solidFill>
                <a:latin typeface="Times New Roman" pitchFamily="18" charset="0"/>
                <a:cs typeface="Times New Roman" pitchFamily="18" charset="0"/>
              </a:rPr>
              <a:t>and off </a:t>
            </a:r>
            <a:r>
              <a:rPr lang="en-US" sz="2800" b="1" kern="1200" dirty="0">
                <a:solidFill>
                  <a:schemeClr val="tx1"/>
                </a:solidFill>
                <a:latin typeface="Times New Roman" pitchFamily="18" charset="0"/>
                <a:cs typeface="Times New Roman" pitchFamily="18" charset="0"/>
              </a:rPr>
              <a:t>enders are punished by sanctions ranging from suspension to termination, along with the loss of credibility </a:t>
            </a:r>
            <a:r>
              <a:rPr lang="en-US" sz="2800" b="1" kern="1200" dirty="0" smtClean="0">
                <a:solidFill>
                  <a:schemeClr val="tx1"/>
                </a:solidFill>
                <a:latin typeface="Times New Roman" pitchFamily="18" charset="0"/>
                <a:cs typeface="Times New Roman" pitchFamily="18" charset="0"/>
              </a:rPr>
              <a:t>and perceived integrity.</a:t>
            </a:r>
            <a:endParaRPr lang="ar-BH" sz="2800" b="1" kern="1200" dirty="0">
              <a:solidFill>
                <a:schemeClr val="tx1"/>
              </a:solidFill>
              <a:latin typeface="Times New Roman" pitchFamily="18" charset="0"/>
              <a:cs typeface="Times New Roman" pitchFamily="18" charset="0"/>
            </a:endParaRPr>
          </a:p>
          <a:p>
            <a:endParaRPr lang="ar-BH" dirty="0"/>
          </a:p>
        </p:txBody>
      </p:sp>
    </p:spTree>
    <p:extLst>
      <p:ext uri="{BB962C8B-B14F-4D97-AF65-F5344CB8AC3E}">
        <p14:creationId xmlns:p14="http://schemas.microsoft.com/office/powerpoint/2010/main" val="1175455513"/>
      </p:ext>
    </p:extLst>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040560"/>
          </a:xfrm>
        </p:spPr>
        <p:txBody>
          <a:bodyPr/>
          <a:lstStyle/>
          <a:p>
            <a:pPr algn="just" rtl="0" eaLnBrk="0" hangingPunct="0">
              <a:buFont typeface="Wingdings" pitchFamily="2" charset="2"/>
              <a:buChar char="v"/>
            </a:pPr>
            <a:r>
              <a:rPr lang="en-US" sz="2800" b="1" kern="1200" dirty="0" smtClean="0">
                <a:solidFill>
                  <a:schemeClr val="tx1"/>
                </a:solidFill>
                <a:latin typeface="Times New Roman" pitchFamily="18" charset="0"/>
                <a:cs typeface="Times New Roman" pitchFamily="18" charset="0"/>
              </a:rPr>
              <a:t>self- Plagiarism is </a:t>
            </a:r>
            <a:r>
              <a:rPr lang="en-US" sz="2800" b="1" kern="1200" dirty="0">
                <a:solidFill>
                  <a:schemeClr val="tx1"/>
                </a:solidFill>
                <a:latin typeface="Times New Roman" pitchFamily="18" charset="0"/>
                <a:cs typeface="Times New Roman" pitchFamily="18" charset="0"/>
              </a:rPr>
              <a:t>commonly described as recycling or reusing one’s own specific words from previously published texts. While it doesn’t cross the line of true theft of others’ ideas, it nonetheless can create issues in the scholarly publishing world</a:t>
            </a:r>
            <a:r>
              <a:rPr lang="en-US" sz="2800" b="1" kern="1200" dirty="0" smtClean="0">
                <a:solidFill>
                  <a:schemeClr val="tx1"/>
                </a:solidFill>
                <a:latin typeface="Times New Roman" pitchFamily="18" charset="0"/>
                <a:cs typeface="Times New Roman" pitchFamily="18" charset="0"/>
              </a:rPr>
              <a:t>.</a:t>
            </a:r>
          </a:p>
          <a:p>
            <a:pPr algn="just" rtl="0" eaLnBrk="0" hangingPunct="0">
              <a:buFont typeface="Wingdings" pitchFamily="2" charset="2"/>
              <a:buChar char="v"/>
            </a:pPr>
            <a:r>
              <a:rPr lang="en-US" sz="2800" b="1" kern="1200" dirty="0" smtClean="0">
                <a:solidFill>
                  <a:schemeClr val="tx1"/>
                </a:solidFill>
                <a:latin typeface="Times New Roman" pitchFamily="18" charset="0"/>
                <a:cs typeface="Times New Roman" pitchFamily="18" charset="0"/>
              </a:rPr>
              <a:t> Self-plagiarism </a:t>
            </a:r>
            <a:r>
              <a:rPr lang="en-US" sz="2800" b="1" kern="1200" dirty="0">
                <a:solidFill>
                  <a:schemeClr val="tx1"/>
                </a:solidFill>
                <a:latin typeface="Times New Roman" pitchFamily="18" charset="0"/>
                <a:cs typeface="Times New Roman" pitchFamily="18" charset="0"/>
              </a:rPr>
              <a:t>can also refer to the publication of identical papers in two places (sometimes called “duplicate publication”). </a:t>
            </a:r>
            <a:endParaRPr lang="en-US" sz="2800" b="1" kern="1200" dirty="0" smtClean="0">
              <a:solidFill>
                <a:schemeClr val="tx1"/>
              </a:solidFill>
              <a:latin typeface="Times New Roman" pitchFamily="18" charset="0"/>
              <a:cs typeface="Times New Roman" pitchFamily="18" charset="0"/>
            </a:endParaRPr>
          </a:p>
          <a:p>
            <a:pPr algn="just" rtl="0" eaLnBrk="0" hangingPunct="0">
              <a:buFont typeface="Wingdings" pitchFamily="2" charset="2"/>
              <a:buChar char="v"/>
            </a:pPr>
            <a:r>
              <a:rPr lang="en-US" sz="2800" b="1" kern="1200" dirty="0" smtClean="0">
                <a:solidFill>
                  <a:schemeClr val="tx1"/>
                </a:solidFill>
                <a:latin typeface="Times New Roman" pitchFamily="18" charset="0"/>
                <a:cs typeface="Times New Roman" pitchFamily="18" charset="0"/>
              </a:rPr>
              <a:t>Moreover</a:t>
            </a:r>
            <a:r>
              <a:rPr lang="en-US" sz="2800" b="1" kern="1200" dirty="0">
                <a:solidFill>
                  <a:schemeClr val="tx1"/>
                </a:solidFill>
                <a:latin typeface="Times New Roman" pitchFamily="18" charset="0"/>
                <a:cs typeface="Times New Roman" pitchFamily="18" charset="0"/>
              </a:rPr>
              <a:t>, it is best practice to cite your previous work thoroughly, even if you are simply revisiting an old idea or a previously published observation.</a:t>
            </a:r>
          </a:p>
          <a:p>
            <a:endParaRPr lang="ar-BH" dirty="0"/>
          </a:p>
        </p:txBody>
      </p:sp>
    </p:spTree>
    <p:extLst>
      <p:ext uri="{BB962C8B-B14F-4D97-AF65-F5344CB8AC3E}">
        <p14:creationId xmlns:p14="http://schemas.microsoft.com/office/powerpoint/2010/main" val="3201690666"/>
      </p:ext>
    </p:extLst>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052736"/>
            <a:ext cx="7869560" cy="4536504"/>
          </a:xfrm>
        </p:spPr>
        <p:txBody>
          <a:bodyPr/>
          <a:lstStyle/>
          <a:p>
            <a:pPr algn="just" rtl="0" eaLnBrk="0" hangingPunct="0">
              <a:buFont typeface="Wingdings" pitchFamily="2" charset="2"/>
              <a:buChar char="v"/>
            </a:pPr>
            <a:r>
              <a:rPr lang="en-US" sz="2800" b="1" kern="1200" dirty="0" smtClean="0">
                <a:solidFill>
                  <a:schemeClr val="tx1"/>
                </a:solidFill>
                <a:latin typeface="Times New Roman" pitchFamily="18" charset="0"/>
                <a:cs typeface="Times New Roman" pitchFamily="18" charset="0"/>
              </a:rPr>
              <a:t>Self-plagiarism </a:t>
            </a:r>
            <a:r>
              <a:rPr lang="en-US" sz="2800" b="1" kern="1200" dirty="0">
                <a:solidFill>
                  <a:schemeClr val="tx1"/>
                </a:solidFill>
                <a:latin typeface="Times New Roman" pitchFamily="18" charset="0"/>
                <a:cs typeface="Times New Roman" pitchFamily="18" charset="0"/>
              </a:rPr>
              <a:t>involves dishonesty but not intellectual </a:t>
            </a:r>
            <a:r>
              <a:rPr lang="en-US" sz="2800" b="1" kern="1200" dirty="0" smtClean="0">
                <a:solidFill>
                  <a:schemeClr val="tx1"/>
                </a:solidFill>
                <a:latin typeface="Times New Roman" pitchFamily="18" charset="0"/>
                <a:cs typeface="Times New Roman" pitchFamily="18" charset="0"/>
              </a:rPr>
              <a:t>theft.</a:t>
            </a:r>
            <a:endParaRPr lang="en-US" sz="2800" b="1" kern="1200" dirty="0">
              <a:solidFill>
                <a:schemeClr val="tx1"/>
              </a:solidFill>
              <a:latin typeface="Times New Roman" pitchFamily="18" charset="0"/>
              <a:cs typeface="Times New Roman" pitchFamily="18" charset="0"/>
            </a:endParaRPr>
          </a:p>
          <a:p>
            <a:pPr marL="0" indent="0" algn="just" rtl="0" eaLnBrk="0" hangingPunct="0">
              <a:buNone/>
            </a:pPr>
            <a:r>
              <a:rPr lang="en-US" sz="2800" b="1" kern="1200" dirty="0" err="1">
                <a:solidFill>
                  <a:schemeClr val="tx1"/>
                </a:solidFill>
                <a:latin typeface="Times New Roman" pitchFamily="18" charset="0"/>
                <a:cs typeface="Times New Roman" pitchFamily="18" charset="0"/>
              </a:rPr>
              <a:t>Roig</a:t>
            </a:r>
            <a:r>
              <a:rPr lang="en-US" sz="2800" b="1" kern="1200" dirty="0">
                <a:solidFill>
                  <a:schemeClr val="tx1"/>
                </a:solidFill>
                <a:latin typeface="Times New Roman" pitchFamily="18" charset="0"/>
                <a:cs typeface="Times New Roman" pitchFamily="18" charset="0"/>
              </a:rPr>
              <a:t> </a:t>
            </a:r>
            <a:r>
              <a:rPr lang="en-US" sz="2800" b="1" kern="1200" dirty="0" smtClean="0">
                <a:solidFill>
                  <a:schemeClr val="tx1"/>
                </a:solidFill>
                <a:latin typeface="Times New Roman" pitchFamily="18" charset="0"/>
                <a:cs typeface="Times New Roman" pitchFamily="18" charset="0"/>
              </a:rPr>
              <a:t>(2004) offers </a:t>
            </a:r>
            <a:r>
              <a:rPr lang="en-US" sz="2800" b="1" kern="1200" dirty="0">
                <a:solidFill>
                  <a:schemeClr val="tx1"/>
                </a:solidFill>
                <a:latin typeface="Times New Roman" pitchFamily="18" charset="0"/>
                <a:cs typeface="Times New Roman" pitchFamily="18" charset="0"/>
              </a:rPr>
              <a:t>a useful </a:t>
            </a:r>
            <a:r>
              <a:rPr lang="en-US" sz="2800" b="1" kern="1200" dirty="0" smtClean="0">
                <a:solidFill>
                  <a:schemeClr val="tx1"/>
                </a:solidFill>
                <a:latin typeface="Times New Roman" pitchFamily="18" charset="0"/>
                <a:cs typeface="Times New Roman" pitchFamily="18" charset="0"/>
              </a:rPr>
              <a:t>classification </a:t>
            </a:r>
            <a:r>
              <a:rPr lang="en-US" sz="2800" b="1" kern="1200" dirty="0">
                <a:solidFill>
                  <a:schemeClr val="tx1"/>
                </a:solidFill>
                <a:latin typeface="Times New Roman" pitchFamily="18" charset="0"/>
                <a:cs typeface="Times New Roman" pitchFamily="18" charset="0"/>
              </a:rPr>
              <a:t>system including four types of self-plagiarism:</a:t>
            </a:r>
          </a:p>
          <a:p>
            <a:pPr algn="just" rtl="0" eaLnBrk="0" hangingPunct="0">
              <a:buFont typeface="Wingdings" pitchFamily="2" charset="2"/>
              <a:buChar char="v"/>
            </a:pPr>
            <a:r>
              <a:rPr lang="en-US" sz="2400" b="1" kern="1200" dirty="0" smtClean="0">
                <a:solidFill>
                  <a:schemeClr val="tx1"/>
                </a:solidFill>
                <a:latin typeface="Times New Roman" pitchFamily="18" charset="0"/>
                <a:cs typeface="Times New Roman" pitchFamily="18" charset="0"/>
              </a:rPr>
              <a:t>duplicate </a:t>
            </a:r>
            <a:r>
              <a:rPr lang="en-US" sz="2400" b="1" kern="1200" dirty="0">
                <a:solidFill>
                  <a:schemeClr val="tx1"/>
                </a:solidFill>
                <a:latin typeface="Times New Roman" pitchFamily="18" charset="0"/>
                <a:cs typeface="Times New Roman" pitchFamily="18" charset="0"/>
              </a:rPr>
              <a:t>publication of an article in more than one journal;</a:t>
            </a:r>
          </a:p>
          <a:p>
            <a:pPr algn="just" rtl="0" eaLnBrk="0" hangingPunct="0">
              <a:buFont typeface="Wingdings" pitchFamily="2" charset="2"/>
              <a:buChar char="v"/>
            </a:pPr>
            <a:r>
              <a:rPr lang="en-US" sz="2400" b="1" kern="1200" dirty="0" smtClean="0">
                <a:solidFill>
                  <a:schemeClr val="tx1"/>
                </a:solidFill>
                <a:latin typeface="Times New Roman" pitchFamily="18" charset="0"/>
                <a:cs typeface="Times New Roman" pitchFamily="18" charset="0"/>
              </a:rPr>
              <a:t>partitioning </a:t>
            </a:r>
            <a:r>
              <a:rPr lang="en-US" sz="2400" b="1" kern="1200" dirty="0">
                <a:solidFill>
                  <a:schemeClr val="tx1"/>
                </a:solidFill>
                <a:latin typeface="Times New Roman" pitchFamily="18" charset="0"/>
                <a:cs typeface="Times New Roman" pitchFamily="18" charset="0"/>
              </a:rPr>
              <a:t>of one study into multiple publications, often called salami-slicing;</a:t>
            </a:r>
          </a:p>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 text recycling; and</a:t>
            </a:r>
          </a:p>
          <a:p>
            <a:pPr marL="342900" lvl="8" indent="-342900" algn="just" rtl="0" eaLnBrk="0" hangingPunct="0">
              <a:buFont typeface="Wingdings" pitchFamily="2" charset="2"/>
              <a:buChar char="v"/>
            </a:pPr>
            <a:r>
              <a:rPr lang="en-US" sz="2400" b="1" kern="1200" dirty="0" smtClean="0">
                <a:solidFill>
                  <a:schemeClr val="tx1"/>
                </a:solidFill>
                <a:latin typeface="Times New Roman" pitchFamily="18" charset="0"/>
                <a:ea typeface="+mn-ea"/>
                <a:cs typeface="Times New Roman" pitchFamily="18" charset="0"/>
              </a:rPr>
              <a:t>copyright </a:t>
            </a:r>
            <a:r>
              <a:rPr lang="en-US" sz="2400" b="1" kern="1200" dirty="0">
                <a:solidFill>
                  <a:schemeClr val="tx1"/>
                </a:solidFill>
                <a:latin typeface="Times New Roman" pitchFamily="18" charset="0"/>
                <a:ea typeface="+mn-ea"/>
                <a:cs typeface="Times New Roman" pitchFamily="18" charset="0"/>
              </a:rPr>
              <a:t>infringement.</a:t>
            </a:r>
            <a:endParaRPr lang="ar-BH" sz="2400" b="1" kern="1200" dirty="0">
              <a:solidFill>
                <a:schemeClr val="tx1"/>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26910588"/>
      </p:ext>
    </p:extLst>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2748136"/>
          </a:xfrm>
        </p:spPr>
        <p:txBody>
          <a:bodyPr/>
          <a:lstStyle/>
          <a:p>
            <a:pPr algn="just" rtl="0" eaLnBrk="0" hangingPunct="0">
              <a:buFont typeface="Wingdings" pitchFamily="2" charset="2"/>
              <a:buChar char="v"/>
            </a:pPr>
            <a:r>
              <a:rPr lang="en-US" sz="3600" b="1" kern="1200" dirty="0">
                <a:solidFill>
                  <a:schemeClr val="tx1"/>
                </a:solidFill>
                <a:latin typeface="Times New Roman" pitchFamily="18" charset="0"/>
                <a:cs typeface="Times New Roman" pitchFamily="18" charset="0"/>
              </a:rPr>
              <a:t>In short, self-plagiarism is any attempt to take any of your own previously published text, papers, or research results and make it appear brand new</a:t>
            </a:r>
            <a:endParaRPr lang="ar-BH" sz="36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33552811"/>
      </p:ext>
    </p:extLst>
  </p:cSld>
  <p:clrMapOvr>
    <a:masterClrMapping/>
  </p:clrMapOvr>
  <p:transitio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60848"/>
            <a:ext cx="8229600" cy="1143000"/>
          </a:xfrm>
        </p:spPr>
        <p:txBody>
          <a:bodyPr/>
          <a:lstStyle/>
          <a:p>
            <a:r>
              <a:rPr lang="en-US" b="1" dirty="0">
                <a:solidFill>
                  <a:srgbClr val="FF0000"/>
                </a:solidFill>
              </a:rPr>
              <a:t>How to avoid plagiarism</a:t>
            </a:r>
            <a:endParaRPr lang="ar-BH" b="1" dirty="0">
              <a:solidFill>
                <a:srgbClr val="FF0000"/>
              </a:solidFill>
            </a:endParaRPr>
          </a:p>
        </p:txBody>
      </p:sp>
    </p:spTree>
    <p:extLst>
      <p:ext uri="{BB962C8B-B14F-4D97-AF65-F5344CB8AC3E}">
        <p14:creationId xmlns:p14="http://schemas.microsoft.com/office/powerpoint/2010/main" val="625573933"/>
      </p:ext>
    </p:extLst>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229600" cy="5112568"/>
          </a:xfrm>
        </p:spPr>
        <p:txBody>
          <a:bodyPr/>
          <a:lstStyle/>
          <a:p>
            <a:pPr algn="just" rtl="0" eaLnBrk="0" hangingPunct="0">
              <a:buFont typeface="Wingdings" pitchFamily="2" charset="2"/>
              <a:buChar char="v"/>
            </a:pPr>
            <a:r>
              <a:rPr lang="en-US" sz="2800" b="1" kern="1200" dirty="0">
                <a:solidFill>
                  <a:schemeClr val="tx1"/>
                </a:solidFill>
                <a:latin typeface="Times New Roman" pitchFamily="18" charset="0"/>
                <a:cs typeface="Times New Roman" pitchFamily="18" charset="0"/>
              </a:rPr>
              <a:t>Plagiarism can be a confusing and overwhelming topic. To learn more about plagiarism and how to avoid it, complete each of the steps below.</a:t>
            </a:r>
          </a:p>
          <a:p>
            <a:pPr marL="0" indent="0" algn="just" rtl="0" eaLnBrk="0" hangingPunct="0">
              <a:buNone/>
            </a:pPr>
            <a:r>
              <a:rPr lang="en-US" sz="2400" b="1" kern="1200" dirty="0">
                <a:solidFill>
                  <a:srgbClr val="FF0000"/>
                </a:solidFill>
                <a:latin typeface="Times New Roman" pitchFamily="18" charset="0"/>
                <a:cs typeface="Times New Roman" pitchFamily="18" charset="0"/>
              </a:rPr>
              <a:t>Step 1: Understand Plagiarism</a:t>
            </a:r>
          </a:p>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Plagiarism is when you use another person’s words or ideas and try to pass them off as your own. However, plagiarism can take many different forms. </a:t>
            </a:r>
            <a:endParaRPr lang="en-US" sz="2400" b="1" kern="1200" dirty="0" smtClean="0">
              <a:solidFill>
                <a:schemeClr val="tx1"/>
              </a:solidFill>
              <a:latin typeface="Times New Roman" pitchFamily="18" charset="0"/>
              <a:cs typeface="Times New Roman" pitchFamily="18" charset="0"/>
            </a:endParaRPr>
          </a:p>
          <a:p>
            <a:pPr marL="0" indent="0" algn="just" rtl="0" eaLnBrk="0" hangingPunct="0">
              <a:buNone/>
            </a:pPr>
            <a:r>
              <a:rPr lang="en-US" sz="2400" b="1" kern="1200" dirty="0">
                <a:solidFill>
                  <a:srgbClr val="FF0000"/>
                </a:solidFill>
                <a:latin typeface="Times New Roman" pitchFamily="18" charset="0"/>
                <a:cs typeface="Times New Roman" pitchFamily="18" charset="0"/>
              </a:rPr>
              <a:t>Step 2: Properly Quote and Paraphrase</a:t>
            </a:r>
          </a:p>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Using outside evidence is important in academic writing, but those sources must be used appropriately. You can include information from outside sources through proper paraphrasing and quoting</a:t>
            </a:r>
          </a:p>
          <a:p>
            <a:pPr algn="just" rtl="0" eaLnBrk="0" hangingPunct="0">
              <a:buFont typeface="Wingdings" pitchFamily="2" charset="2"/>
              <a:buChar char="v"/>
            </a:pPr>
            <a:endParaRPr lang="en-US" sz="2800" b="1" kern="1200" dirty="0">
              <a:solidFill>
                <a:schemeClr val="tx1"/>
              </a:solidFill>
              <a:latin typeface="Times New Roman" pitchFamily="18" charset="0"/>
              <a:cs typeface="Times New Roman" pitchFamily="18" charset="0"/>
            </a:endParaRPr>
          </a:p>
          <a:p>
            <a:pPr algn="just" rtl="0" eaLnBrk="0" hangingPunct="0">
              <a:buFont typeface="Wingdings" pitchFamily="2" charset="2"/>
              <a:buChar char="v"/>
            </a:pPr>
            <a:endParaRPr lang="ar-BH" sz="28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1599537"/>
      </p:ext>
    </p:extLst>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0"/>
            <a:ext cx="8229600" cy="3384376"/>
          </a:xfrm>
        </p:spPr>
        <p:txBody>
          <a:bodyPr/>
          <a:lstStyle/>
          <a:p>
            <a:pPr marL="0" indent="0" algn="just" rtl="0" eaLnBrk="0" hangingPunct="0">
              <a:buNone/>
            </a:pPr>
            <a:r>
              <a:rPr lang="en-US" sz="2400" b="1" kern="1200" dirty="0">
                <a:solidFill>
                  <a:srgbClr val="FF0000"/>
                </a:solidFill>
                <a:latin typeface="Times New Roman" pitchFamily="18" charset="0"/>
                <a:cs typeface="Times New Roman" pitchFamily="18" charset="0"/>
              </a:rPr>
              <a:t>Step 3: Properly Cite Sources</a:t>
            </a:r>
          </a:p>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As noted in Step 2, you can paraphrase and quote pieces of evidence to include information from outside sources. But, all of that information must be cited within your paper using in-text citations and a separate references list.</a:t>
            </a:r>
          </a:p>
          <a:p>
            <a:pPr marL="0" indent="0" algn="just" rtl="0" eaLnBrk="0" hangingPunct="0">
              <a:buNone/>
            </a:pPr>
            <a:r>
              <a:rPr lang="en-US" sz="2400" b="1" kern="1200" dirty="0">
                <a:solidFill>
                  <a:srgbClr val="FF0000"/>
                </a:solidFill>
                <a:latin typeface="Times New Roman" pitchFamily="18" charset="0"/>
                <a:cs typeface="Times New Roman" pitchFamily="18" charset="0"/>
              </a:rPr>
              <a:t>Step 4: Check Your Work for Possible Plagiarism</a:t>
            </a:r>
          </a:p>
          <a:p>
            <a:pPr algn="just" rtl="0" eaLnBrk="0" hangingPunct="0">
              <a:buFont typeface="Wingdings" pitchFamily="2" charset="2"/>
              <a:buChar char="v"/>
            </a:pPr>
            <a:endParaRPr lang="ar-BH" sz="24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8588842"/>
      </p:ext>
    </p:extLst>
  </p:cSld>
  <p:clrMapOvr>
    <a:masterClrMapping/>
  </p:clrMapOvr>
  <p:transitio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1585913"/>
            <a:ext cx="6713537" cy="36861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xit" presetSubtype="0" fill="hold" nodeType="clickEffect">
                                  <p:stCondLst>
                                    <p:cond delay="0"/>
                                  </p:stCondLst>
                                  <p:childTnLst>
                                    <p:anim calcmode="lin" valueType="num">
                                      <p:cBhvr>
                                        <p:cTn id="6" dur="1000"/>
                                        <p:tgtEl>
                                          <p:spTgt spid="10242"/>
                                        </p:tgtEl>
                                        <p:attrNameLst>
                                          <p:attrName>ppt_w</p:attrName>
                                        </p:attrNameLst>
                                      </p:cBhvr>
                                      <p:tavLst>
                                        <p:tav tm="0">
                                          <p:val>
                                            <p:strVal val="ppt_w"/>
                                          </p:val>
                                        </p:tav>
                                        <p:tav tm="100000">
                                          <p:val>
                                            <p:fltVal val="0"/>
                                          </p:val>
                                        </p:tav>
                                      </p:tavLst>
                                    </p:anim>
                                    <p:anim calcmode="lin" valueType="num">
                                      <p:cBhvr>
                                        <p:cTn id="7" dur="1000"/>
                                        <p:tgtEl>
                                          <p:spTgt spid="10242"/>
                                        </p:tgtEl>
                                        <p:attrNameLst>
                                          <p:attrName>ppt_h</p:attrName>
                                        </p:attrNameLst>
                                      </p:cBhvr>
                                      <p:tavLst>
                                        <p:tav tm="0">
                                          <p:val>
                                            <p:strVal val="ppt_h"/>
                                          </p:val>
                                        </p:tav>
                                        <p:tav tm="100000">
                                          <p:val>
                                            <p:fltVal val="0"/>
                                          </p:val>
                                        </p:tav>
                                      </p:tavLst>
                                    </p:anim>
                                    <p:anim calcmode="lin" valueType="num">
                                      <p:cBhvr>
                                        <p:cTn id="8" dur="1000"/>
                                        <p:tgtEl>
                                          <p:spTgt spid="10242"/>
                                        </p:tgtEl>
                                        <p:attrNameLst>
                                          <p:attrName>style.rotation</p:attrName>
                                        </p:attrNameLst>
                                      </p:cBhvr>
                                      <p:tavLst>
                                        <p:tav tm="0">
                                          <p:val>
                                            <p:fltVal val="0"/>
                                          </p:val>
                                        </p:tav>
                                        <p:tav tm="100000">
                                          <p:val>
                                            <p:fltVal val="90"/>
                                          </p:val>
                                        </p:tav>
                                      </p:tavLst>
                                    </p:anim>
                                    <p:animEffect transition="out" filter="fade">
                                      <p:cBhvr>
                                        <p:cTn id="9" dur="1000"/>
                                        <p:tgtEl>
                                          <p:spTgt spid="10242"/>
                                        </p:tgtEl>
                                      </p:cBhvr>
                                    </p:animEffect>
                                    <p:set>
                                      <p:cBhvr>
                                        <p:cTn id="10" dur="1" fill="hold">
                                          <p:stCondLst>
                                            <p:cond delay="999"/>
                                          </p:stCondLst>
                                        </p:cTn>
                                        <p:tgtEl>
                                          <p:spTgt spid="102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FF0000"/>
                </a:solidFill>
              </a:rPr>
              <a:t>Writing purpose statement and research questions</a:t>
            </a:r>
            <a:endParaRPr lang="ar-BH" sz="2800" b="1" dirty="0">
              <a:solidFill>
                <a:srgbClr val="FF0000"/>
              </a:solidFill>
            </a:endParaRPr>
          </a:p>
        </p:txBody>
      </p:sp>
      <p:sp>
        <p:nvSpPr>
          <p:cNvPr id="3" name="Content Placeholder 2"/>
          <p:cNvSpPr>
            <a:spLocks noGrp="1"/>
          </p:cNvSpPr>
          <p:nvPr>
            <p:ph idx="1"/>
          </p:nvPr>
        </p:nvSpPr>
        <p:spPr/>
        <p:txBody>
          <a:bodyPr/>
          <a:lstStyle/>
          <a:p>
            <a:r>
              <a:rPr lang="en-US" dirty="0"/>
              <a:t>To write quantitative purpose statements, research questions, and hypotheses, you need</a:t>
            </a:r>
          </a:p>
          <a:p>
            <a:r>
              <a:rPr lang="en-US" dirty="0"/>
              <a:t>to understand the importance and use of variables.</a:t>
            </a:r>
            <a:endParaRPr lang="ar-BH" dirty="0"/>
          </a:p>
        </p:txBody>
      </p:sp>
    </p:spTree>
    <p:extLst>
      <p:ext uri="{BB962C8B-B14F-4D97-AF65-F5344CB8AC3E}">
        <p14:creationId xmlns:p14="http://schemas.microsoft.com/office/powerpoint/2010/main" val="4096446038"/>
      </p:ext>
    </p:extLst>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488832" cy="864096"/>
          </a:xfrm>
        </p:spPr>
        <p:txBody>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Specify </a:t>
            </a:r>
            <a:r>
              <a:rPr lang="en-US" b="1" dirty="0">
                <a:solidFill>
                  <a:srgbClr val="FF0000"/>
                </a:solidFill>
              </a:rPr>
              <a:t>Variables</a:t>
            </a:r>
            <a:br>
              <a:rPr lang="en-US" b="1" dirty="0">
                <a:solidFill>
                  <a:srgbClr val="FF0000"/>
                </a:solidFill>
              </a:rPr>
            </a:br>
            <a:endParaRPr lang="ar-BH" dirty="0">
              <a:solidFill>
                <a:srgbClr val="FF0000"/>
              </a:solidFill>
            </a:endParaRPr>
          </a:p>
        </p:txBody>
      </p:sp>
      <p:sp>
        <p:nvSpPr>
          <p:cNvPr id="3" name="Content Placeholder 2"/>
          <p:cNvSpPr>
            <a:spLocks noGrp="1"/>
          </p:cNvSpPr>
          <p:nvPr>
            <p:ph idx="1"/>
          </p:nvPr>
        </p:nvSpPr>
        <p:spPr>
          <a:xfrm>
            <a:off x="755576" y="1905000"/>
            <a:ext cx="7704856" cy="3886200"/>
          </a:xfrm>
        </p:spPr>
        <p:txBody>
          <a:bodyPr/>
          <a:lstStyle/>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A </a:t>
            </a:r>
            <a:r>
              <a:rPr lang="en-US" sz="2400" b="1" kern="1200" dirty="0">
                <a:solidFill>
                  <a:schemeClr val="tx1"/>
                </a:solidFill>
                <a:latin typeface="Times New Roman" pitchFamily="18" charset="0"/>
                <a:cs typeface="Times New Roman" pitchFamily="18" charset="0"/>
              </a:rPr>
              <a:t>variable is a characteristic or attribute of an individual or an organization </a:t>
            </a:r>
            <a:r>
              <a:rPr lang="en-US" sz="2400" b="1" kern="1200" dirty="0" smtClean="0">
                <a:solidFill>
                  <a:schemeClr val="tx1"/>
                </a:solidFill>
                <a:latin typeface="Times New Roman" pitchFamily="18" charset="0"/>
                <a:cs typeface="Times New Roman" pitchFamily="18" charset="0"/>
              </a:rPr>
              <a:t>that (</a:t>
            </a:r>
            <a:r>
              <a:rPr lang="en-US" sz="2400" b="1" kern="1200" dirty="0">
                <a:solidFill>
                  <a:schemeClr val="tx1"/>
                </a:solidFill>
                <a:latin typeface="Times New Roman" pitchFamily="18" charset="0"/>
                <a:cs typeface="Times New Roman" pitchFamily="18" charset="0"/>
              </a:rPr>
              <a:t>a) researchers can measure or observe and (b) varies among individuals or organizations</a:t>
            </a:r>
          </a:p>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studied </a:t>
            </a:r>
            <a:r>
              <a:rPr lang="en-US" sz="2400" b="1" kern="1200" dirty="0" smtClean="0">
                <a:solidFill>
                  <a:schemeClr val="tx1"/>
                </a:solidFill>
                <a:latin typeface="Times New Roman" pitchFamily="18" charset="0"/>
                <a:cs typeface="Times New Roman" pitchFamily="18" charset="0"/>
              </a:rPr>
              <a:t>.They </a:t>
            </a:r>
            <a:r>
              <a:rPr lang="en-US" sz="2400" b="1" kern="1200" dirty="0">
                <a:solidFill>
                  <a:schemeClr val="tx1"/>
                </a:solidFill>
                <a:latin typeface="Times New Roman" pitchFamily="18" charset="0"/>
                <a:cs typeface="Times New Roman" pitchFamily="18" charset="0"/>
              </a:rPr>
              <a:t>are key ideas that researchers seek to collect </a:t>
            </a:r>
            <a:r>
              <a:rPr lang="en-US" sz="2400" b="1" kern="1200" dirty="0" smtClean="0">
                <a:solidFill>
                  <a:schemeClr val="tx1"/>
                </a:solidFill>
                <a:latin typeface="Times New Roman" pitchFamily="18" charset="0"/>
                <a:cs typeface="Times New Roman" pitchFamily="18" charset="0"/>
              </a:rPr>
              <a:t>information on </a:t>
            </a:r>
            <a:r>
              <a:rPr lang="en-US" sz="2400" b="1" kern="1200" dirty="0">
                <a:solidFill>
                  <a:schemeClr val="tx1"/>
                </a:solidFill>
                <a:latin typeface="Times New Roman" pitchFamily="18" charset="0"/>
                <a:cs typeface="Times New Roman" pitchFamily="18" charset="0"/>
              </a:rPr>
              <a:t>to address the purpose of their study.</a:t>
            </a:r>
            <a:endParaRPr lang="ar-BH" sz="24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34854672"/>
      </p:ext>
    </p:extLst>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905346"/>
          </a:xfrm>
        </p:spPr>
        <p:txBody>
          <a:bodyPr/>
          <a:lstStyle/>
          <a:p>
            <a:r>
              <a:rPr lang="en-US" b="1" dirty="0">
                <a:solidFill>
                  <a:srgbClr val="FF0000"/>
                </a:solidFill>
              </a:rPr>
              <a:t>Dependent Variables</a:t>
            </a:r>
            <a:endParaRPr lang="ar-BH" dirty="0">
              <a:solidFill>
                <a:srgbClr val="FF0000"/>
              </a:solidFill>
            </a:endParaRPr>
          </a:p>
        </p:txBody>
      </p:sp>
      <p:sp>
        <p:nvSpPr>
          <p:cNvPr id="3" name="Content Placeholder 2"/>
          <p:cNvSpPr>
            <a:spLocks noGrp="1"/>
          </p:cNvSpPr>
          <p:nvPr>
            <p:ph idx="1"/>
          </p:nvPr>
        </p:nvSpPr>
        <p:spPr>
          <a:xfrm>
            <a:off x="755576" y="1844824"/>
            <a:ext cx="7776864" cy="3600400"/>
          </a:xfrm>
        </p:spPr>
        <p:txBody>
          <a:bodyPr/>
          <a:lstStyle/>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A dependent variable is an attribute or </a:t>
            </a:r>
            <a:r>
              <a:rPr lang="en-US" sz="2400" b="1" kern="1200" dirty="0" smtClean="0">
                <a:solidFill>
                  <a:schemeClr val="tx1"/>
                </a:solidFill>
                <a:latin typeface="Times New Roman" pitchFamily="18" charset="0"/>
                <a:cs typeface="Times New Roman" pitchFamily="18" charset="0"/>
              </a:rPr>
              <a:t>characteristic that </a:t>
            </a:r>
            <a:r>
              <a:rPr lang="en-US" sz="2400" b="1" kern="1200" dirty="0">
                <a:solidFill>
                  <a:schemeClr val="tx1"/>
                </a:solidFill>
                <a:latin typeface="Times New Roman" pitchFamily="18" charset="0"/>
                <a:cs typeface="Times New Roman" pitchFamily="18" charset="0"/>
              </a:rPr>
              <a:t>is dependent on or </a:t>
            </a:r>
            <a:r>
              <a:rPr lang="en-US" sz="2400" b="1" kern="1200" dirty="0" smtClean="0">
                <a:solidFill>
                  <a:schemeClr val="tx1"/>
                </a:solidFill>
                <a:latin typeface="Times New Roman" pitchFamily="18" charset="0"/>
                <a:cs typeface="Times New Roman" pitchFamily="18" charset="0"/>
              </a:rPr>
              <a:t>influenced </a:t>
            </a:r>
            <a:r>
              <a:rPr lang="en-US" sz="2400" b="1" kern="1200" dirty="0">
                <a:solidFill>
                  <a:schemeClr val="tx1"/>
                </a:solidFill>
                <a:latin typeface="Times New Roman" pitchFamily="18" charset="0"/>
                <a:cs typeface="Times New Roman" pitchFamily="18" charset="0"/>
              </a:rPr>
              <a:t>by the independent variable. You may </a:t>
            </a:r>
            <a:r>
              <a:rPr lang="en-US" sz="2400" b="1" kern="1200" dirty="0" smtClean="0">
                <a:solidFill>
                  <a:schemeClr val="tx1"/>
                </a:solidFill>
                <a:latin typeface="Times New Roman" pitchFamily="18" charset="0"/>
                <a:cs typeface="Times New Roman" pitchFamily="18" charset="0"/>
              </a:rPr>
              <a:t>find them </a:t>
            </a:r>
            <a:r>
              <a:rPr lang="en-US" sz="2400" b="1" kern="1200" dirty="0">
                <a:solidFill>
                  <a:schemeClr val="tx1"/>
                </a:solidFill>
                <a:latin typeface="Times New Roman" pitchFamily="18" charset="0"/>
                <a:cs typeface="Times New Roman" pitchFamily="18" charset="0"/>
              </a:rPr>
              <a:t>labeled in the literature as the outcome, effect, criterion, or consequence variables.</a:t>
            </a:r>
          </a:p>
          <a:p>
            <a:pPr algn="just" rtl="0" eaLnBrk="0" hangingPunct="0">
              <a:buFont typeface="Wingdings" pitchFamily="2" charset="2"/>
              <a:buChar char="v"/>
            </a:pPr>
            <a:r>
              <a:rPr lang="en-US" sz="2400" b="1" kern="1200" dirty="0">
                <a:solidFill>
                  <a:schemeClr val="tx1"/>
                </a:solidFill>
                <a:latin typeface="Times New Roman" pitchFamily="18" charset="0"/>
                <a:cs typeface="Times New Roman" pitchFamily="18" charset="0"/>
              </a:rPr>
              <a:t>Researchers typically investigate multiple dependent variables in a single study </a:t>
            </a:r>
            <a:r>
              <a:rPr lang="en-US" sz="2400" b="1" kern="1200" dirty="0" smtClean="0">
                <a:solidFill>
                  <a:schemeClr val="tx1"/>
                </a:solidFill>
                <a:latin typeface="Times New Roman" pitchFamily="18" charset="0"/>
                <a:cs typeface="Times New Roman" pitchFamily="18" charset="0"/>
              </a:rPr>
              <a:t>,although </a:t>
            </a:r>
            <a:r>
              <a:rPr lang="en-US" sz="2400" b="1" kern="1200" dirty="0">
                <a:solidFill>
                  <a:schemeClr val="tx1"/>
                </a:solidFill>
                <a:latin typeface="Times New Roman" pitchFamily="18" charset="0"/>
                <a:cs typeface="Times New Roman" pitchFamily="18" charset="0"/>
              </a:rPr>
              <a:t>in </a:t>
            </a:r>
            <a:r>
              <a:rPr lang="en-US" sz="2400" b="1" kern="1200" dirty="0" smtClean="0">
                <a:solidFill>
                  <a:schemeClr val="tx1"/>
                </a:solidFill>
                <a:latin typeface="Times New Roman" pitchFamily="18" charset="0"/>
                <a:cs typeface="Times New Roman" pitchFamily="18" charset="0"/>
              </a:rPr>
              <a:t>many studies</a:t>
            </a:r>
            <a:r>
              <a:rPr lang="en-US" sz="2400" b="1" kern="1200" dirty="0">
                <a:solidFill>
                  <a:schemeClr val="tx1"/>
                </a:solidFill>
                <a:latin typeface="Times New Roman" pitchFamily="18" charset="0"/>
                <a:cs typeface="Times New Roman" pitchFamily="18" charset="0"/>
              </a:rPr>
              <a:t>, one of the dependent variables is typically of central interest. Dependent </a:t>
            </a:r>
            <a:r>
              <a:rPr lang="en-US" sz="2400" b="1" kern="1200" dirty="0" smtClean="0">
                <a:solidFill>
                  <a:schemeClr val="tx1"/>
                </a:solidFill>
                <a:latin typeface="Times New Roman" pitchFamily="18" charset="0"/>
                <a:cs typeface="Times New Roman" pitchFamily="18" charset="0"/>
              </a:rPr>
              <a:t>variables can </a:t>
            </a:r>
            <a:r>
              <a:rPr lang="en-US" sz="2400" b="1" kern="1200" dirty="0">
                <a:solidFill>
                  <a:schemeClr val="tx1"/>
                </a:solidFill>
                <a:latin typeface="Times New Roman" pitchFamily="18" charset="0"/>
                <a:cs typeface="Times New Roman" pitchFamily="18" charset="0"/>
              </a:rPr>
              <a:t>be measured using continuous or categorical scores.</a:t>
            </a:r>
            <a:endParaRPr lang="ar-BH" sz="24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79538535"/>
      </p:ext>
    </p:extLst>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Independent Variables</a:t>
            </a:r>
            <a:endParaRPr lang="ar-BH" dirty="0">
              <a:solidFill>
                <a:srgbClr val="FF0000"/>
              </a:solidFill>
            </a:endParaRPr>
          </a:p>
        </p:txBody>
      </p:sp>
      <p:sp>
        <p:nvSpPr>
          <p:cNvPr id="3" name="Content Placeholder 2"/>
          <p:cNvSpPr>
            <a:spLocks noGrp="1"/>
          </p:cNvSpPr>
          <p:nvPr>
            <p:ph idx="1"/>
          </p:nvPr>
        </p:nvSpPr>
        <p:spPr>
          <a:xfrm>
            <a:off x="1115616" y="2132856"/>
            <a:ext cx="6840760" cy="2244080"/>
          </a:xfrm>
        </p:spPr>
        <p:txBody>
          <a:bodyPr/>
          <a:lstStyle/>
          <a:p>
            <a:pPr algn="just" rtl="0" eaLnBrk="0" hangingPunct="0">
              <a:buFont typeface="Wingdings" pitchFamily="2" charset="2"/>
              <a:buChar char="v"/>
            </a:pPr>
            <a:r>
              <a:rPr lang="en-US" sz="2800" b="1" kern="1200" dirty="0">
                <a:solidFill>
                  <a:schemeClr val="tx1"/>
                </a:solidFill>
                <a:latin typeface="Times New Roman" pitchFamily="18" charset="0"/>
                <a:cs typeface="Times New Roman" pitchFamily="18" charset="0"/>
              </a:rPr>
              <a:t>An independent </a:t>
            </a:r>
            <a:r>
              <a:rPr lang="en-US" sz="2800" b="1" kern="1200" dirty="0" smtClean="0">
                <a:solidFill>
                  <a:schemeClr val="tx1"/>
                </a:solidFill>
                <a:latin typeface="Times New Roman" pitchFamily="18" charset="0"/>
                <a:cs typeface="Times New Roman" pitchFamily="18" charset="0"/>
              </a:rPr>
              <a:t>variable is </a:t>
            </a:r>
            <a:r>
              <a:rPr lang="en-US" sz="2800" b="1" kern="1200" dirty="0">
                <a:solidFill>
                  <a:schemeClr val="tx1"/>
                </a:solidFill>
                <a:latin typeface="Times New Roman" pitchFamily="18" charset="0"/>
                <a:cs typeface="Times New Roman" pitchFamily="18" charset="0"/>
              </a:rPr>
              <a:t>an attribute or characteristic that </a:t>
            </a:r>
            <a:r>
              <a:rPr lang="en-US" sz="2800" b="1" kern="1200" dirty="0" smtClean="0">
                <a:solidFill>
                  <a:schemeClr val="tx1"/>
                </a:solidFill>
                <a:latin typeface="Times New Roman" pitchFamily="18" charset="0"/>
                <a:cs typeface="Times New Roman" pitchFamily="18" charset="0"/>
              </a:rPr>
              <a:t>influences </a:t>
            </a:r>
            <a:r>
              <a:rPr lang="en-US" sz="2800" b="1" kern="1200" dirty="0">
                <a:solidFill>
                  <a:schemeClr val="tx1"/>
                </a:solidFill>
                <a:latin typeface="Times New Roman" pitchFamily="18" charset="0"/>
                <a:cs typeface="Times New Roman" pitchFamily="18" charset="0"/>
              </a:rPr>
              <a:t>or affects an outcome or </a:t>
            </a:r>
            <a:r>
              <a:rPr lang="en-US" sz="2800" b="1" kern="1200" dirty="0" smtClean="0">
                <a:solidFill>
                  <a:schemeClr val="tx1"/>
                </a:solidFill>
                <a:latin typeface="Times New Roman" pitchFamily="18" charset="0"/>
                <a:cs typeface="Times New Roman" pitchFamily="18" charset="0"/>
              </a:rPr>
              <a:t>dependent variable</a:t>
            </a:r>
            <a:r>
              <a:rPr lang="en-US" sz="2800" b="1" kern="1200" dirty="0">
                <a:solidFill>
                  <a:schemeClr val="tx1"/>
                </a:solidFill>
                <a:latin typeface="Times New Roman" pitchFamily="18" charset="0"/>
                <a:cs typeface="Times New Roman" pitchFamily="18" charset="0"/>
              </a:rPr>
              <a:t>.</a:t>
            </a:r>
            <a:endParaRPr lang="ar-BH" sz="2800" b="1"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50190831"/>
      </p:ext>
    </p:extLst>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833338"/>
          </a:xfrm>
        </p:spPr>
        <p:txBody>
          <a:bodyPr/>
          <a:lstStyle/>
          <a:p>
            <a:r>
              <a:rPr lang="en-US" sz="2800" b="1" dirty="0">
                <a:solidFill>
                  <a:srgbClr val="FF0000"/>
                </a:solidFill>
              </a:rPr>
              <a:t>Writing Quantitative Purpose Statements</a:t>
            </a:r>
            <a:endParaRPr lang="ar-BH" sz="2800" dirty="0">
              <a:solidFill>
                <a:srgbClr val="FF0000"/>
              </a:solidFill>
            </a:endParaRPr>
          </a:p>
        </p:txBody>
      </p:sp>
      <p:sp>
        <p:nvSpPr>
          <p:cNvPr id="3" name="Content Placeholder 2"/>
          <p:cNvSpPr>
            <a:spLocks noGrp="1"/>
          </p:cNvSpPr>
          <p:nvPr>
            <p:ph idx="1"/>
          </p:nvPr>
        </p:nvSpPr>
        <p:spPr>
          <a:xfrm>
            <a:off x="539552" y="1412776"/>
            <a:ext cx="8229600" cy="4536504"/>
          </a:xfrm>
        </p:spPr>
        <p:txBody>
          <a:bodyPr/>
          <a:lstStyle/>
          <a:p>
            <a:pPr marL="0" indent="0" algn="just" rtl="0" eaLnBrk="0" hangingPunct="0">
              <a:buNone/>
            </a:pPr>
            <a:r>
              <a:rPr lang="en-US" sz="2000" b="1" kern="1200" dirty="0" smtClean="0">
                <a:solidFill>
                  <a:schemeClr val="tx1"/>
                </a:solidFill>
                <a:latin typeface="Times New Roman" pitchFamily="18" charset="0"/>
                <a:cs typeface="Times New Roman" pitchFamily="18" charset="0"/>
              </a:rPr>
              <a:t>quantitative </a:t>
            </a:r>
            <a:r>
              <a:rPr lang="en-US" sz="2000" b="1" kern="1200" dirty="0">
                <a:solidFill>
                  <a:schemeClr val="tx1"/>
                </a:solidFill>
                <a:latin typeface="Times New Roman" pitchFamily="18" charset="0"/>
                <a:cs typeface="Times New Roman" pitchFamily="18" charset="0"/>
              </a:rPr>
              <a:t>purpose statement </a:t>
            </a:r>
            <a:r>
              <a:rPr lang="en-US" sz="2000" b="1" kern="1200" dirty="0" smtClean="0">
                <a:solidFill>
                  <a:schemeClr val="tx1"/>
                </a:solidFill>
                <a:latin typeface="Times New Roman" pitchFamily="18" charset="0"/>
                <a:cs typeface="Times New Roman" pitchFamily="18" charset="0"/>
              </a:rPr>
              <a:t>identifies </a:t>
            </a:r>
            <a:r>
              <a:rPr lang="en-US" sz="2000" b="1" kern="1200" dirty="0">
                <a:solidFill>
                  <a:schemeClr val="tx1"/>
                </a:solidFill>
                <a:latin typeface="Times New Roman" pitchFamily="18" charset="0"/>
                <a:cs typeface="Times New Roman" pitchFamily="18" charset="0"/>
              </a:rPr>
              <a:t>the variables, their relationship, and </a:t>
            </a:r>
            <a:r>
              <a:rPr lang="en-US" sz="2000" b="1" kern="1200" dirty="0" smtClean="0">
                <a:solidFill>
                  <a:schemeClr val="tx1"/>
                </a:solidFill>
                <a:latin typeface="Times New Roman" pitchFamily="18" charset="0"/>
                <a:cs typeface="Times New Roman" pitchFamily="18" charset="0"/>
              </a:rPr>
              <a:t>then participants </a:t>
            </a:r>
            <a:r>
              <a:rPr lang="en-US" sz="2000" b="1" kern="1200" dirty="0">
                <a:solidFill>
                  <a:schemeClr val="tx1"/>
                </a:solidFill>
                <a:latin typeface="Times New Roman" pitchFamily="18" charset="0"/>
                <a:cs typeface="Times New Roman" pitchFamily="18" charset="0"/>
              </a:rPr>
              <a:t>and site for research. Several guidelines can help you prepare good </a:t>
            </a:r>
            <a:r>
              <a:rPr lang="en-US" sz="2000" b="1" kern="1200" dirty="0" smtClean="0">
                <a:solidFill>
                  <a:schemeClr val="tx1"/>
                </a:solidFill>
                <a:latin typeface="Times New Roman" pitchFamily="18" charset="0"/>
                <a:cs typeface="Times New Roman" pitchFamily="18" charset="0"/>
              </a:rPr>
              <a:t>purpose statements</a:t>
            </a:r>
            <a:r>
              <a:rPr lang="en-US" sz="2000" b="1" kern="1200" dirty="0">
                <a:solidFill>
                  <a:schemeClr val="tx1"/>
                </a:solidFill>
                <a:latin typeface="Times New Roman" pitchFamily="18" charset="0"/>
                <a:cs typeface="Times New Roman" pitchFamily="18" charset="0"/>
              </a:rPr>
              <a:t>:</a:t>
            </a:r>
          </a:p>
          <a:p>
            <a:pPr algn="just" rtl="0" eaLnBrk="0" hangingPunct="0">
              <a:buFont typeface="Wingdings" pitchFamily="2" charset="2"/>
              <a:buChar char="v"/>
            </a:pPr>
            <a:r>
              <a:rPr lang="en-US" sz="2000" kern="1200" dirty="0" smtClean="0">
                <a:solidFill>
                  <a:schemeClr val="tx1"/>
                </a:solidFill>
                <a:latin typeface="Times New Roman" pitchFamily="18" charset="0"/>
                <a:cs typeface="Times New Roman" pitchFamily="18" charset="0"/>
              </a:rPr>
              <a:t>Write </a:t>
            </a:r>
            <a:r>
              <a:rPr lang="en-US" sz="2000" kern="1200" dirty="0">
                <a:solidFill>
                  <a:schemeClr val="tx1"/>
                </a:solidFill>
                <a:latin typeface="Times New Roman" pitchFamily="18" charset="0"/>
                <a:cs typeface="Times New Roman" pitchFamily="18" charset="0"/>
              </a:rPr>
              <a:t>the purpose statement in a single sentence.</a:t>
            </a:r>
          </a:p>
          <a:p>
            <a:pPr algn="just" rtl="0" eaLnBrk="0" hangingPunct="0">
              <a:buFont typeface="Wingdings" pitchFamily="2" charset="2"/>
              <a:buChar char="v"/>
            </a:pPr>
            <a:r>
              <a:rPr lang="en-US" sz="2000" kern="1200" dirty="0" smtClean="0">
                <a:solidFill>
                  <a:schemeClr val="tx1"/>
                </a:solidFill>
                <a:latin typeface="Times New Roman" pitchFamily="18" charset="0"/>
                <a:cs typeface="Times New Roman" pitchFamily="18" charset="0"/>
              </a:rPr>
              <a:t>Begin </a:t>
            </a:r>
            <a:r>
              <a:rPr lang="en-US" sz="2000" kern="1200" dirty="0">
                <a:solidFill>
                  <a:schemeClr val="tx1"/>
                </a:solidFill>
                <a:latin typeface="Times New Roman" pitchFamily="18" charset="0"/>
                <a:cs typeface="Times New Roman" pitchFamily="18" charset="0"/>
              </a:rPr>
              <a:t>the statement with key </a:t>
            </a:r>
            <a:r>
              <a:rPr lang="en-US" sz="2000" kern="1200" dirty="0" smtClean="0">
                <a:solidFill>
                  <a:schemeClr val="tx1"/>
                </a:solidFill>
                <a:latin typeface="Times New Roman" pitchFamily="18" charset="0"/>
                <a:cs typeface="Times New Roman" pitchFamily="18" charset="0"/>
              </a:rPr>
              <a:t>identifier </a:t>
            </a:r>
            <a:r>
              <a:rPr lang="en-US" sz="2000" kern="1200" dirty="0">
                <a:solidFill>
                  <a:schemeClr val="tx1"/>
                </a:solidFill>
                <a:latin typeface="Times New Roman" pitchFamily="18" charset="0"/>
                <a:cs typeface="Times New Roman" pitchFamily="18" charset="0"/>
              </a:rPr>
              <a:t>words, such as “The purpose of this study</a:t>
            </a:r>
            <a:r>
              <a:rPr lang="en-US" sz="2000" kern="1200" dirty="0" smtClean="0">
                <a:solidFill>
                  <a:schemeClr val="tx1"/>
                </a:solidFill>
                <a:latin typeface="Times New Roman" pitchFamily="18" charset="0"/>
                <a:cs typeface="Times New Roman" pitchFamily="18" charset="0"/>
              </a:rPr>
              <a:t>,” to </a:t>
            </a:r>
            <a:r>
              <a:rPr lang="en-US" sz="2000" kern="1200" dirty="0">
                <a:solidFill>
                  <a:schemeClr val="tx1"/>
                </a:solidFill>
                <a:latin typeface="Times New Roman" pitchFamily="18" charset="0"/>
                <a:cs typeface="Times New Roman" pitchFamily="18" charset="0"/>
              </a:rPr>
              <a:t>clearly signal readers.</a:t>
            </a:r>
          </a:p>
          <a:p>
            <a:pPr algn="just" rtl="0" eaLnBrk="0" hangingPunct="0">
              <a:buFont typeface="Wingdings" pitchFamily="2" charset="2"/>
              <a:buChar char="v"/>
            </a:pPr>
            <a:r>
              <a:rPr lang="en-US" sz="2000" kern="1200" dirty="0" smtClean="0">
                <a:solidFill>
                  <a:schemeClr val="tx1"/>
                </a:solidFill>
                <a:latin typeface="Times New Roman" pitchFamily="18" charset="0"/>
                <a:cs typeface="Times New Roman" pitchFamily="18" charset="0"/>
              </a:rPr>
              <a:t>If </a:t>
            </a:r>
            <a:r>
              <a:rPr lang="en-US" sz="2000" kern="1200" dirty="0">
                <a:solidFill>
                  <a:schemeClr val="tx1"/>
                </a:solidFill>
                <a:latin typeface="Times New Roman" pitchFamily="18" charset="0"/>
                <a:cs typeface="Times New Roman" pitchFamily="18" charset="0"/>
              </a:rPr>
              <a:t>you plan to use a theory, introduce it in this statement by stating that you plan </a:t>
            </a:r>
            <a:r>
              <a:rPr lang="en-US" sz="2000" kern="1200" dirty="0" smtClean="0">
                <a:solidFill>
                  <a:schemeClr val="tx1"/>
                </a:solidFill>
                <a:latin typeface="Times New Roman" pitchFamily="18" charset="0"/>
                <a:cs typeface="Times New Roman" pitchFamily="18" charset="0"/>
              </a:rPr>
              <a:t>to “</a:t>
            </a:r>
            <a:r>
              <a:rPr lang="en-US" sz="2000" kern="1200" dirty="0">
                <a:solidFill>
                  <a:schemeClr val="tx1"/>
                </a:solidFill>
                <a:latin typeface="Times New Roman" pitchFamily="18" charset="0"/>
                <a:cs typeface="Times New Roman" pitchFamily="18" charset="0"/>
              </a:rPr>
              <a:t>test a theory.”</a:t>
            </a:r>
          </a:p>
          <a:p>
            <a:pPr algn="just" rtl="0" eaLnBrk="0" hangingPunct="0">
              <a:buFont typeface="Wingdings" pitchFamily="2" charset="2"/>
              <a:buChar char="v"/>
            </a:pPr>
            <a:r>
              <a:rPr lang="en-US" sz="2000" kern="1200" dirty="0" smtClean="0">
                <a:solidFill>
                  <a:schemeClr val="tx1"/>
                </a:solidFill>
                <a:latin typeface="Times New Roman" pitchFamily="18" charset="0"/>
                <a:cs typeface="Times New Roman" pitchFamily="18" charset="0"/>
              </a:rPr>
              <a:t>Three </a:t>
            </a:r>
            <a:r>
              <a:rPr lang="en-US" sz="2000" kern="1200" dirty="0">
                <a:solidFill>
                  <a:schemeClr val="tx1"/>
                </a:solidFill>
                <a:latin typeface="Times New Roman" pitchFamily="18" charset="0"/>
                <a:cs typeface="Times New Roman" pitchFamily="18" charset="0"/>
              </a:rPr>
              <a:t>options exist for using variables in this statement: You seek to relate two </a:t>
            </a:r>
            <a:r>
              <a:rPr lang="en-US" sz="2000" kern="1200" dirty="0" smtClean="0">
                <a:solidFill>
                  <a:schemeClr val="tx1"/>
                </a:solidFill>
                <a:latin typeface="Times New Roman" pitchFamily="18" charset="0"/>
                <a:cs typeface="Times New Roman" pitchFamily="18" charset="0"/>
              </a:rPr>
              <a:t>or more </a:t>
            </a:r>
            <a:r>
              <a:rPr lang="en-US" sz="2000" kern="1200" dirty="0">
                <a:solidFill>
                  <a:schemeClr val="tx1"/>
                </a:solidFill>
                <a:latin typeface="Times New Roman" pitchFamily="18" charset="0"/>
                <a:cs typeface="Times New Roman" pitchFamily="18" charset="0"/>
              </a:rPr>
              <a:t>variables, to compare a variable composed of two or more groups in </a:t>
            </a:r>
            <a:r>
              <a:rPr lang="en-US" sz="2000" kern="1200" dirty="0" smtClean="0">
                <a:solidFill>
                  <a:schemeClr val="tx1"/>
                </a:solidFill>
                <a:latin typeface="Times New Roman" pitchFamily="18" charset="0"/>
                <a:cs typeface="Times New Roman" pitchFamily="18" charset="0"/>
              </a:rPr>
              <a:t>terms of </a:t>
            </a:r>
            <a:r>
              <a:rPr lang="en-US" sz="2000" kern="1200" dirty="0">
                <a:solidFill>
                  <a:schemeClr val="tx1"/>
                </a:solidFill>
                <a:latin typeface="Times New Roman" pitchFamily="18" charset="0"/>
                <a:cs typeface="Times New Roman" pitchFamily="18" charset="0"/>
              </a:rPr>
              <a:t>the dependent variable, or to describe one variable. Use the words relate </a:t>
            </a:r>
            <a:r>
              <a:rPr lang="en-US" sz="2000" kern="1200" dirty="0" smtClean="0">
                <a:solidFill>
                  <a:schemeClr val="tx1"/>
                </a:solidFill>
                <a:latin typeface="Times New Roman" pitchFamily="18" charset="0"/>
                <a:cs typeface="Times New Roman" pitchFamily="18" charset="0"/>
              </a:rPr>
              <a:t>or compare </a:t>
            </a:r>
            <a:r>
              <a:rPr lang="en-US" sz="2000" kern="1200" dirty="0">
                <a:solidFill>
                  <a:schemeClr val="tx1"/>
                </a:solidFill>
                <a:latin typeface="Times New Roman" pitchFamily="18" charset="0"/>
                <a:cs typeface="Times New Roman" pitchFamily="18" charset="0"/>
              </a:rPr>
              <a:t>or describe to indicate whether variables will be related, groups will </a:t>
            </a:r>
            <a:r>
              <a:rPr lang="en-US" sz="2000" kern="1200" dirty="0" smtClean="0">
                <a:solidFill>
                  <a:schemeClr val="tx1"/>
                </a:solidFill>
                <a:latin typeface="Times New Roman" pitchFamily="18" charset="0"/>
                <a:cs typeface="Times New Roman" pitchFamily="18" charset="0"/>
              </a:rPr>
              <a:t>be compared</a:t>
            </a:r>
            <a:r>
              <a:rPr lang="en-US" sz="2000" kern="1200" dirty="0">
                <a:solidFill>
                  <a:schemeClr val="tx1"/>
                </a:solidFill>
                <a:latin typeface="Times New Roman" pitchFamily="18" charset="0"/>
                <a:cs typeface="Times New Roman" pitchFamily="18" charset="0"/>
              </a:rPr>
              <a:t>, or variables will be described</a:t>
            </a:r>
            <a:r>
              <a:rPr lang="en-US" sz="2000" kern="1200" dirty="0" smtClean="0">
                <a:solidFill>
                  <a:schemeClr val="tx1"/>
                </a:solidFill>
                <a:latin typeface="Times New Roman" pitchFamily="18" charset="0"/>
                <a:cs typeface="Times New Roman" pitchFamily="18" charset="0"/>
              </a:rPr>
              <a:t>.</a:t>
            </a:r>
            <a:endParaRPr lang="en-US" sz="2000"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82819350"/>
      </p:ext>
    </p:extLst>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229600" cy="4824536"/>
          </a:xfrm>
        </p:spPr>
        <p:txBody>
          <a:bodyPr/>
          <a:lstStyle/>
          <a:p>
            <a:pPr algn="just" rtl="0" eaLnBrk="0" hangingPunct="0">
              <a:buFont typeface="Wingdings" pitchFamily="2" charset="2"/>
              <a:buChar char="v"/>
            </a:pPr>
            <a:r>
              <a:rPr lang="en-US" sz="2800" kern="1200" dirty="0" smtClean="0">
                <a:solidFill>
                  <a:schemeClr val="tx1"/>
                </a:solidFill>
                <a:latin typeface="Times New Roman" pitchFamily="18" charset="0"/>
                <a:cs typeface="Times New Roman" pitchFamily="18" charset="0"/>
              </a:rPr>
              <a:t>If </a:t>
            </a:r>
            <a:r>
              <a:rPr lang="en-US" sz="2800" kern="1200" dirty="0">
                <a:solidFill>
                  <a:schemeClr val="tx1"/>
                </a:solidFill>
                <a:latin typeface="Times New Roman" pitchFamily="18" charset="0"/>
                <a:cs typeface="Times New Roman" pitchFamily="18" charset="0"/>
              </a:rPr>
              <a:t>variables are related or groups compared, specify the independent and dependent variables and any control or intervening variables.</a:t>
            </a: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State </a:t>
            </a:r>
            <a:r>
              <a:rPr lang="en-US" sz="2400" kern="1200" dirty="0">
                <a:solidFill>
                  <a:schemeClr val="tx1"/>
                </a:solidFill>
                <a:latin typeface="Times New Roman" pitchFamily="18" charset="0"/>
                <a:cs typeface="Times New Roman" pitchFamily="18" charset="0"/>
              </a:rPr>
              <a:t>the independent variable </a:t>
            </a:r>
            <a:r>
              <a:rPr lang="en-US" sz="2400" kern="1200" dirty="0" smtClean="0">
                <a:solidFill>
                  <a:schemeClr val="tx1"/>
                </a:solidFill>
                <a:latin typeface="Times New Roman" pitchFamily="18" charset="0"/>
                <a:cs typeface="Times New Roman" pitchFamily="18" charset="0"/>
              </a:rPr>
              <a:t>first </a:t>
            </a:r>
            <a:r>
              <a:rPr lang="en-US" sz="2400" kern="1200" dirty="0">
                <a:solidFill>
                  <a:schemeClr val="tx1"/>
                </a:solidFill>
                <a:latin typeface="Times New Roman" pitchFamily="18" charset="0"/>
                <a:cs typeface="Times New Roman" pitchFamily="18" charset="0"/>
              </a:rPr>
              <a:t>(</a:t>
            </a:r>
            <a:r>
              <a:rPr lang="en-US" sz="2400" kern="1200" dirty="0" smtClean="0">
                <a:solidFill>
                  <a:schemeClr val="tx1"/>
                </a:solidFill>
                <a:latin typeface="Times New Roman" pitchFamily="18" charset="0"/>
                <a:cs typeface="Times New Roman" pitchFamily="18" charset="0"/>
              </a:rPr>
              <a:t>first </a:t>
            </a:r>
            <a:r>
              <a:rPr lang="en-US" sz="2400" kern="1200" dirty="0">
                <a:solidFill>
                  <a:schemeClr val="tx1"/>
                </a:solidFill>
                <a:latin typeface="Times New Roman" pitchFamily="18" charset="0"/>
                <a:cs typeface="Times New Roman" pitchFamily="18" charset="0"/>
              </a:rPr>
              <a:t>position in the sentence), followed by </a:t>
            </a:r>
            <a:r>
              <a:rPr lang="en-US" sz="2400" kern="1200" dirty="0" smtClean="0">
                <a:solidFill>
                  <a:schemeClr val="tx1"/>
                </a:solidFill>
                <a:latin typeface="Times New Roman" pitchFamily="18" charset="0"/>
                <a:cs typeface="Times New Roman" pitchFamily="18" charset="0"/>
              </a:rPr>
              <a:t>the dependent </a:t>
            </a:r>
            <a:r>
              <a:rPr lang="en-US" sz="2400" kern="1200" dirty="0">
                <a:solidFill>
                  <a:schemeClr val="tx1"/>
                </a:solidFill>
                <a:latin typeface="Times New Roman" pitchFamily="18" charset="0"/>
                <a:cs typeface="Times New Roman" pitchFamily="18" charset="0"/>
              </a:rPr>
              <a:t>variable (second position in the sentence). If control or mediating </a:t>
            </a:r>
            <a:r>
              <a:rPr lang="en-US" sz="2400" kern="1200" dirty="0" smtClean="0">
                <a:solidFill>
                  <a:schemeClr val="tx1"/>
                </a:solidFill>
                <a:latin typeface="Times New Roman" pitchFamily="18" charset="0"/>
                <a:cs typeface="Times New Roman" pitchFamily="18" charset="0"/>
              </a:rPr>
              <a:t>variables are </a:t>
            </a:r>
            <a:r>
              <a:rPr lang="en-US" sz="2400" kern="1200" dirty="0">
                <a:solidFill>
                  <a:schemeClr val="tx1"/>
                </a:solidFill>
                <a:latin typeface="Times New Roman" pitchFamily="18" charset="0"/>
                <a:cs typeface="Times New Roman" pitchFamily="18" charset="0"/>
              </a:rPr>
              <a:t>used, state them last (in the third position in the sentence). The </a:t>
            </a:r>
            <a:r>
              <a:rPr lang="en-US" sz="2400" kern="1200" dirty="0" smtClean="0">
                <a:solidFill>
                  <a:schemeClr val="tx1"/>
                </a:solidFill>
                <a:latin typeface="Times New Roman" pitchFamily="18" charset="0"/>
                <a:cs typeface="Times New Roman" pitchFamily="18" charset="0"/>
              </a:rPr>
              <a:t>placement of </a:t>
            </a:r>
            <a:r>
              <a:rPr lang="en-US" sz="2400" kern="1200" dirty="0">
                <a:solidFill>
                  <a:schemeClr val="tx1"/>
                </a:solidFill>
                <a:latin typeface="Times New Roman" pitchFamily="18" charset="0"/>
                <a:cs typeface="Times New Roman" pitchFamily="18" charset="0"/>
              </a:rPr>
              <a:t>these variables in this sentence is important because quantitative </a:t>
            </a:r>
            <a:r>
              <a:rPr lang="en-US" sz="2400" kern="1200" dirty="0" smtClean="0">
                <a:solidFill>
                  <a:schemeClr val="tx1"/>
                </a:solidFill>
                <a:latin typeface="Times New Roman" pitchFamily="18" charset="0"/>
                <a:cs typeface="Times New Roman" pitchFamily="18" charset="0"/>
              </a:rPr>
              <a:t>researchers often </a:t>
            </a:r>
            <a:r>
              <a:rPr lang="en-US" sz="2400" kern="1200" dirty="0">
                <a:solidFill>
                  <a:schemeClr val="tx1"/>
                </a:solidFill>
                <a:latin typeface="Times New Roman" pitchFamily="18" charset="0"/>
                <a:cs typeface="Times New Roman" pitchFamily="18" charset="0"/>
              </a:rPr>
              <a:t>view variables as related from left to </a:t>
            </a:r>
            <a:r>
              <a:rPr lang="en-US" sz="2400" kern="1200" dirty="0" smtClean="0">
                <a:solidFill>
                  <a:schemeClr val="tx1"/>
                </a:solidFill>
                <a:latin typeface="Times New Roman" pitchFamily="18" charset="0"/>
                <a:cs typeface="Times New Roman" pitchFamily="18" charset="0"/>
              </a:rPr>
              <a:t>right.</a:t>
            </a:r>
            <a:endParaRPr lang="en-US" sz="2400" kern="1200" dirty="0">
              <a:solidFill>
                <a:schemeClr val="tx1"/>
              </a:solidFill>
              <a:latin typeface="Times New Roman" pitchFamily="18" charset="0"/>
              <a:cs typeface="Times New Roman" pitchFamily="18" charset="0"/>
            </a:endParaRP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Identify the participants </a:t>
            </a:r>
            <a:r>
              <a:rPr lang="en-US" sz="2400" kern="1200" dirty="0">
                <a:solidFill>
                  <a:schemeClr val="tx1"/>
                </a:solidFill>
                <a:latin typeface="Times New Roman" pitchFamily="18" charset="0"/>
                <a:cs typeface="Times New Roman" pitchFamily="18" charset="0"/>
              </a:rPr>
              <a:t>to be studied and the research site at which they will </a:t>
            </a:r>
            <a:r>
              <a:rPr lang="en-US" sz="2400" kern="1200" dirty="0" smtClean="0">
                <a:solidFill>
                  <a:schemeClr val="tx1"/>
                </a:solidFill>
                <a:latin typeface="Times New Roman" pitchFamily="18" charset="0"/>
                <a:cs typeface="Times New Roman" pitchFamily="18" charset="0"/>
              </a:rPr>
              <a:t>be studied</a:t>
            </a:r>
            <a:r>
              <a:rPr lang="en-US" sz="2400" kern="1200" dirty="0">
                <a:solidFill>
                  <a:schemeClr val="tx1"/>
                </a:solidFill>
                <a:latin typeface="Times New Roman" pitchFamily="18" charset="0"/>
                <a:cs typeface="Times New Roman" pitchFamily="18" charset="0"/>
              </a:rPr>
              <a:t>.</a:t>
            </a:r>
            <a:endParaRPr lang="ar-BH" sz="2400" kern="1200" dirty="0">
              <a:solidFill>
                <a:schemeClr val="tx1"/>
              </a:solidFill>
              <a:latin typeface="Times New Roman" pitchFamily="18" charset="0"/>
              <a:cs typeface="Times New Roman" pitchFamily="18" charset="0"/>
            </a:endParaRPr>
          </a:p>
          <a:p>
            <a:endParaRPr lang="ar-BH" dirty="0"/>
          </a:p>
        </p:txBody>
      </p:sp>
    </p:spTree>
    <p:extLst>
      <p:ext uri="{BB962C8B-B14F-4D97-AF65-F5344CB8AC3E}">
        <p14:creationId xmlns:p14="http://schemas.microsoft.com/office/powerpoint/2010/main" val="1406443389"/>
      </p:ext>
    </p:extLst>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689322"/>
          </a:xfrm>
        </p:spPr>
        <p:txBody>
          <a:bodyPr/>
          <a:lstStyle/>
          <a:p>
            <a:r>
              <a:rPr lang="en-US" sz="2800" b="1" dirty="0">
                <a:solidFill>
                  <a:srgbClr val="FF0000"/>
                </a:solidFill>
              </a:rPr>
              <a:t>Writing Quantitative Research Questions</a:t>
            </a:r>
            <a:endParaRPr lang="ar-BH" sz="2800" dirty="0">
              <a:solidFill>
                <a:srgbClr val="FF0000"/>
              </a:solidFill>
            </a:endParaRPr>
          </a:p>
        </p:txBody>
      </p:sp>
      <p:sp>
        <p:nvSpPr>
          <p:cNvPr id="3" name="Content Placeholder 2"/>
          <p:cNvSpPr>
            <a:spLocks noGrp="1"/>
          </p:cNvSpPr>
          <p:nvPr>
            <p:ph idx="1"/>
          </p:nvPr>
        </p:nvSpPr>
        <p:spPr>
          <a:xfrm>
            <a:off x="827584" y="1772816"/>
            <a:ext cx="7776864" cy="3024336"/>
          </a:xfrm>
        </p:spPr>
        <p:txBody>
          <a:bodyPr/>
          <a:lstStyle/>
          <a:p>
            <a:pPr algn="just" rtl="0" eaLnBrk="0" hangingPunct="0">
              <a:buFont typeface="Wingdings" pitchFamily="2" charset="2"/>
              <a:buChar char="v"/>
            </a:pPr>
            <a:r>
              <a:rPr lang="en-US" sz="2400" kern="1200" dirty="0">
                <a:solidFill>
                  <a:schemeClr val="tx1"/>
                </a:solidFill>
                <a:latin typeface="Times New Roman" pitchFamily="18" charset="0"/>
                <a:cs typeface="Times New Roman" pitchFamily="18" charset="0"/>
              </a:rPr>
              <a:t>Because research questions narrow and focus the purpose statement, they serve to </a:t>
            </a:r>
            <a:r>
              <a:rPr lang="en-US" sz="2400" kern="1200" dirty="0" smtClean="0">
                <a:solidFill>
                  <a:schemeClr val="tx1"/>
                </a:solidFill>
                <a:latin typeface="Times New Roman" pitchFamily="18" charset="0"/>
                <a:cs typeface="Times New Roman" pitchFamily="18" charset="0"/>
              </a:rPr>
              <a:t>restate the </a:t>
            </a:r>
            <a:r>
              <a:rPr lang="en-US" sz="2400" kern="1200" dirty="0">
                <a:solidFill>
                  <a:schemeClr val="tx1"/>
                </a:solidFill>
                <a:latin typeface="Times New Roman" pitchFamily="18" charset="0"/>
                <a:cs typeface="Times New Roman" pitchFamily="18" charset="0"/>
              </a:rPr>
              <a:t>purpose in </a:t>
            </a:r>
            <a:r>
              <a:rPr lang="en-US" sz="2400" kern="1200" dirty="0" smtClean="0">
                <a:solidFill>
                  <a:schemeClr val="tx1"/>
                </a:solidFill>
                <a:latin typeface="Times New Roman" pitchFamily="18" charset="0"/>
                <a:cs typeface="Times New Roman" pitchFamily="18" charset="0"/>
              </a:rPr>
              <a:t>specific </a:t>
            </a:r>
            <a:r>
              <a:rPr lang="en-US" sz="2400" kern="1200" dirty="0">
                <a:solidFill>
                  <a:schemeClr val="tx1"/>
                </a:solidFill>
                <a:latin typeface="Times New Roman" pitchFamily="18" charset="0"/>
                <a:cs typeface="Times New Roman" pitchFamily="18" charset="0"/>
              </a:rPr>
              <a:t>questions that the researcher seeks to answer. Research </a:t>
            </a:r>
            <a:r>
              <a:rPr lang="en-US" sz="2400" kern="1200" dirty="0" smtClean="0">
                <a:solidFill>
                  <a:schemeClr val="tx1"/>
                </a:solidFill>
                <a:latin typeface="Times New Roman" pitchFamily="18" charset="0"/>
                <a:cs typeface="Times New Roman" pitchFamily="18" charset="0"/>
              </a:rPr>
              <a:t>questions describe </a:t>
            </a:r>
            <a:r>
              <a:rPr lang="en-US" sz="2400" kern="1200" dirty="0">
                <a:solidFill>
                  <a:schemeClr val="tx1"/>
                </a:solidFill>
                <a:latin typeface="Times New Roman" pitchFamily="18" charset="0"/>
                <a:cs typeface="Times New Roman" pitchFamily="18" charset="0"/>
              </a:rPr>
              <a:t>the participants’ reactions to a single variable, compare groups on an outcome</a:t>
            </a:r>
            <a:r>
              <a:rPr lang="en-US" sz="2400" kern="1200" dirty="0" smtClean="0">
                <a:solidFill>
                  <a:schemeClr val="tx1"/>
                </a:solidFill>
                <a:latin typeface="Times New Roman" pitchFamily="18" charset="0"/>
                <a:cs typeface="Times New Roman" pitchFamily="18" charset="0"/>
              </a:rPr>
              <a:t>, or </a:t>
            </a:r>
            <a:r>
              <a:rPr lang="en-US" sz="2400" kern="1200" dirty="0">
                <a:solidFill>
                  <a:schemeClr val="tx1"/>
                </a:solidFill>
                <a:latin typeface="Times New Roman" pitchFamily="18" charset="0"/>
                <a:cs typeface="Times New Roman" pitchFamily="18" charset="0"/>
              </a:rPr>
              <a:t>relate to variables. Research questions are found in all designs in quantitative research</a:t>
            </a:r>
            <a:r>
              <a:rPr lang="en-US" sz="2400" kern="1200" dirty="0" smtClean="0">
                <a:solidFill>
                  <a:schemeClr val="tx1"/>
                </a:solidFill>
                <a:latin typeface="Times New Roman" pitchFamily="18" charset="0"/>
                <a:cs typeface="Times New Roman" pitchFamily="18" charset="0"/>
              </a:rPr>
              <a:t>, such </a:t>
            </a:r>
            <a:r>
              <a:rPr lang="en-US" sz="2400" kern="1200" dirty="0">
                <a:solidFill>
                  <a:schemeClr val="tx1"/>
                </a:solidFill>
                <a:latin typeface="Times New Roman" pitchFamily="18" charset="0"/>
                <a:cs typeface="Times New Roman" pitchFamily="18" charset="0"/>
              </a:rPr>
              <a:t>as in experiments, correlational studies, and surveys.</a:t>
            </a:r>
            <a:endParaRPr lang="ar-BH" sz="2400"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36123862"/>
      </p:ext>
    </p:extLst>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Guidelines</a:t>
            </a:r>
            <a:endParaRPr lang="ar-BH" dirty="0">
              <a:solidFill>
                <a:srgbClr val="FF0000"/>
              </a:solidFill>
            </a:endParaRPr>
          </a:p>
        </p:txBody>
      </p:sp>
      <p:sp>
        <p:nvSpPr>
          <p:cNvPr id="3" name="Content Placeholder 2"/>
          <p:cNvSpPr>
            <a:spLocks noGrp="1"/>
          </p:cNvSpPr>
          <p:nvPr>
            <p:ph idx="1"/>
          </p:nvPr>
        </p:nvSpPr>
        <p:spPr>
          <a:xfrm>
            <a:off x="827584" y="1628800"/>
            <a:ext cx="7797552" cy="3886200"/>
          </a:xfrm>
        </p:spPr>
        <p:txBody>
          <a:bodyPr/>
          <a:lstStyle/>
          <a:p>
            <a:pPr marL="0" indent="0" algn="just" rtl="0" eaLnBrk="0" hangingPunct="0">
              <a:buNone/>
            </a:pPr>
            <a:r>
              <a:rPr lang="en-US" sz="2400" b="1" u="sng" kern="1200" dirty="0">
                <a:solidFill>
                  <a:schemeClr val="tx1"/>
                </a:solidFill>
                <a:latin typeface="Times New Roman" pitchFamily="18" charset="0"/>
                <a:cs typeface="Times New Roman" pitchFamily="18" charset="0"/>
              </a:rPr>
              <a:t>The </a:t>
            </a:r>
            <a:r>
              <a:rPr lang="en-US" sz="2400" b="1" u="sng" kern="1200" dirty="0">
                <a:solidFill>
                  <a:schemeClr val="tx1"/>
                </a:solidFill>
                <a:latin typeface="Times New Roman" pitchFamily="18" charset="0"/>
                <a:cs typeface="Times New Roman" pitchFamily="18" charset="0"/>
              </a:rPr>
              <a:t>basic steps in forming a research question are:</a:t>
            </a: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Pose </a:t>
            </a:r>
            <a:r>
              <a:rPr lang="en-US" sz="2400" kern="1200" dirty="0">
                <a:solidFill>
                  <a:schemeClr val="tx1"/>
                </a:solidFill>
                <a:latin typeface="Times New Roman" pitchFamily="18" charset="0"/>
                <a:cs typeface="Times New Roman" pitchFamily="18" charset="0"/>
              </a:rPr>
              <a:t>a question</a:t>
            </a: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Begin </a:t>
            </a:r>
            <a:r>
              <a:rPr lang="en-US" sz="2400" kern="1200" dirty="0">
                <a:solidFill>
                  <a:schemeClr val="tx1"/>
                </a:solidFill>
                <a:latin typeface="Times New Roman" pitchFamily="18" charset="0"/>
                <a:cs typeface="Times New Roman" pitchFamily="18" charset="0"/>
              </a:rPr>
              <a:t>with “how,” “what,” or “why”</a:t>
            </a: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◆Specify </a:t>
            </a:r>
            <a:r>
              <a:rPr lang="en-US" sz="2400" kern="1200" dirty="0">
                <a:solidFill>
                  <a:schemeClr val="tx1"/>
                </a:solidFill>
                <a:latin typeface="Times New Roman" pitchFamily="18" charset="0"/>
                <a:cs typeface="Times New Roman" pitchFamily="18" charset="0"/>
              </a:rPr>
              <a:t>the independent, dependent, and mediating or control variables</a:t>
            </a: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Use </a:t>
            </a:r>
            <a:r>
              <a:rPr lang="en-US" sz="2400" kern="1200" dirty="0">
                <a:solidFill>
                  <a:schemeClr val="tx1"/>
                </a:solidFill>
                <a:latin typeface="Times New Roman" pitchFamily="18" charset="0"/>
                <a:cs typeface="Times New Roman" pitchFamily="18" charset="0"/>
              </a:rPr>
              <a:t>the words describe, compare, or relate to indicate the action or </a:t>
            </a:r>
            <a:r>
              <a:rPr lang="en-US" sz="2400" kern="1200" dirty="0" smtClean="0">
                <a:solidFill>
                  <a:schemeClr val="tx1"/>
                </a:solidFill>
                <a:latin typeface="Times New Roman" pitchFamily="18" charset="0"/>
                <a:cs typeface="Times New Roman" pitchFamily="18" charset="0"/>
              </a:rPr>
              <a:t>connection among </a:t>
            </a:r>
            <a:r>
              <a:rPr lang="en-US" sz="2400" kern="1200" dirty="0">
                <a:solidFill>
                  <a:schemeClr val="tx1"/>
                </a:solidFill>
                <a:latin typeface="Times New Roman" pitchFamily="18" charset="0"/>
                <a:cs typeface="Times New Roman" pitchFamily="18" charset="0"/>
              </a:rPr>
              <a:t>the variables</a:t>
            </a:r>
          </a:p>
          <a:p>
            <a:pPr algn="just" rtl="0" eaLnBrk="0" hangingPunct="0">
              <a:buFont typeface="Wingdings" pitchFamily="2" charset="2"/>
              <a:buChar char="v"/>
            </a:pPr>
            <a:r>
              <a:rPr lang="en-US" sz="2400" kern="1200" dirty="0" smtClean="0">
                <a:solidFill>
                  <a:schemeClr val="tx1"/>
                </a:solidFill>
                <a:latin typeface="Times New Roman" pitchFamily="18" charset="0"/>
                <a:cs typeface="Times New Roman" pitchFamily="18" charset="0"/>
              </a:rPr>
              <a:t>Indicate </a:t>
            </a:r>
            <a:r>
              <a:rPr lang="en-US" sz="2400" kern="1200" dirty="0">
                <a:solidFill>
                  <a:schemeClr val="tx1"/>
                </a:solidFill>
                <a:latin typeface="Times New Roman" pitchFamily="18" charset="0"/>
                <a:cs typeface="Times New Roman" pitchFamily="18" charset="0"/>
              </a:rPr>
              <a:t>the participants and the research site for the study</a:t>
            </a:r>
            <a:endParaRPr lang="ar-BH" sz="2400" kern="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81762855"/>
      </p:ext>
    </p:extLst>
  </p:cSld>
  <p:clrMapOvr>
    <a:masterClrMapping/>
  </p:clrMapOvr>
  <p:transition>
    <p:newsflash/>
  </p:transition>
</p:sld>
</file>

<file path=ppt/theme/theme1.xml><?xml version="1.0" encoding="utf-8"?>
<a:theme xmlns:a="http://schemas.openxmlformats.org/drawingml/2006/main" name="Lecture (1)">
  <a:themeElements>
    <a:clrScheme name="Orbit design template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fontScheme name="Orbit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rbi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bi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bi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bi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bi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bi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bi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bi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bit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bit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bit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bit design template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549DC0DC40C54C97DE74649DDF172D" ma:contentTypeVersion="0" ma:contentTypeDescription="Create a new document." ma:contentTypeScope="" ma:versionID="d88d12aa7d9ceeefe805c42bb43a2b3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4712DD-F682-4707-BA3E-403AE7BDB40E}">
  <ds:schemaRefs>
    <ds:schemaRef ds:uri="http://schemas.microsoft.com/sharepoint/v3/contenttype/forms"/>
  </ds:schemaRefs>
</ds:datastoreItem>
</file>

<file path=customXml/itemProps2.xml><?xml version="1.0" encoding="utf-8"?>
<ds:datastoreItem xmlns:ds="http://schemas.openxmlformats.org/officeDocument/2006/customXml" ds:itemID="{82119DC3-EF24-4CF9-9FE6-C56CA81F8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0B4C4CC-321B-4C8F-8573-27B0D1780B3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Lecture (1)</Template>
  <TotalTime>2154</TotalTime>
  <Words>1042</Words>
  <Application>Microsoft Office PowerPoint</Application>
  <PresentationFormat>On-screen Show (4:3)</PresentationFormat>
  <Paragraphs>54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Lecture (1)</vt:lpstr>
      <vt:lpstr>PowerPoint Presentation</vt:lpstr>
      <vt:lpstr>Writing purpose statement and research questions</vt:lpstr>
      <vt:lpstr> Specify Variables </vt:lpstr>
      <vt:lpstr>Dependent Variables</vt:lpstr>
      <vt:lpstr>Independent Variables</vt:lpstr>
      <vt:lpstr>Writing Quantitative Purpose Statements</vt:lpstr>
      <vt:lpstr>PowerPoint Presentation</vt:lpstr>
      <vt:lpstr>Writing Quantitative Research Questions</vt:lpstr>
      <vt:lpstr>Guidelines</vt:lpstr>
      <vt:lpstr> Plagiarism and self-plagiarism </vt:lpstr>
      <vt:lpstr>PowerPoint Presentation</vt:lpstr>
      <vt:lpstr>PowerPoint Presentation</vt:lpstr>
      <vt:lpstr>PowerPoint Presentation</vt:lpstr>
      <vt:lpstr>PowerPoint Presentation</vt:lpstr>
      <vt:lpstr>PowerPoint Presentation</vt:lpstr>
      <vt:lpstr>How to avoid plagiarism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ALAQSA</dc:creator>
  <cp:lastModifiedBy>ALAQSA</cp:lastModifiedBy>
  <cp:revision>60</cp:revision>
  <dcterms:created xsi:type="dcterms:W3CDTF">2018-10-12T16:43:22Z</dcterms:created>
  <dcterms:modified xsi:type="dcterms:W3CDTF">2020-03-21T18:04:44Z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TC100690451033</vt:lpwstr>
  </property>
</Properties>
</file>